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9.xml" ContentType="application/vnd.openxmlformats-officedocument.presentationml.notesSl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256" r:id="rId2"/>
    <p:sldId id="328" r:id="rId3"/>
    <p:sldId id="351" r:id="rId4"/>
    <p:sldId id="329" r:id="rId5"/>
    <p:sldId id="339" r:id="rId6"/>
    <p:sldId id="319" r:id="rId7"/>
    <p:sldId id="336" r:id="rId8"/>
    <p:sldId id="347" r:id="rId9"/>
    <p:sldId id="315" r:id="rId10"/>
    <p:sldId id="314" r:id="rId11"/>
    <p:sldId id="348" r:id="rId12"/>
    <p:sldId id="323" r:id="rId13"/>
    <p:sldId id="349" r:id="rId14"/>
    <p:sldId id="350" r:id="rId15"/>
    <p:sldId id="322" r:id="rId16"/>
    <p:sldId id="326" r:id="rId17"/>
    <p:sldId id="331" r:id="rId18"/>
    <p:sldId id="317" r:id="rId19"/>
    <p:sldId id="344" r:id="rId20"/>
    <p:sldId id="346" r:id="rId21"/>
    <p:sldId id="340" r:id="rId22"/>
    <p:sldId id="342" r:id="rId23"/>
    <p:sldId id="345" r:id="rId24"/>
    <p:sldId id="325" r:id="rId25"/>
    <p:sldId id="264" r:id="rId26"/>
    <p:sldId id="313" r:id="rId27"/>
    <p:sldId id="316" r:id="rId28"/>
    <p:sldId id="308" r:id="rId29"/>
  </p:sldIdLst>
  <p:sldSz cx="9144000" cy="6858000" type="screen4x3"/>
  <p:notesSz cx="6797675" cy="9872663"/>
  <p:defaultTextStyle>
    <a:defPPr>
      <a:defRPr lang="en-US"/>
    </a:defPPr>
    <a:lvl1pPr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8B9D"/>
    <a:srgbClr val="008080"/>
    <a:srgbClr val="005374"/>
    <a:srgbClr val="009999"/>
    <a:srgbClr val="00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55" autoAdjust="0"/>
    <p:restoredTop sz="85012" autoAdjust="0"/>
  </p:normalViewPr>
  <p:slideViewPr>
    <p:cSldViewPr snapToGrid="0" snapToObjects="1">
      <p:cViewPr varScale="1">
        <p:scale>
          <a:sx n="73" d="100"/>
          <a:sy n="73" d="100"/>
        </p:scale>
        <p:origin x="1560" y="66"/>
      </p:cViewPr>
      <p:guideLst/>
    </p:cSldViewPr>
  </p:slideViewPr>
  <p:outlineViewPr>
    <p:cViewPr>
      <p:scale>
        <a:sx n="33" d="100"/>
        <a:sy n="33" d="100"/>
      </p:scale>
      <p:origin x="0" y="-1027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fls5\Majoklu%20politikas%20departaments\Statistika\Ministra%20uzdevums%20-%20m&#257;jok&#316;u%20un%20&#299;res%20tirgus%2012.07.2017\nodarbinato%20sadalijums%20pec%20darba%20ienakumu%20apmera%202015.gada%20(00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fls5\Majoklu%20politikas%20departaments\Statistika\Ministra%20uzdevums%20-%20m&#257;jok&#316;u%20un%20&#299;res%20tirgus%2012.07.2017\tiesu%20dati%20par%20ar%20&#299;res%20jaut&#257;jumiem%20saist&#299;t&#257;m%20liet&#257;m%20TIS%20(13.07.2017).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fls5\Majoklu%20politikas%20departaments\Statistika\Ministra%20uzdevums%20-%20m&#257;jok&#316;u%20un%20&#299;res%20tirgus%2012.07.2017\tiesu%20dati%20par%20ar%20&#299;res%20jaut&#257;jumiem%20saist&#299;t&#257;m%20liet&#257;m%20TIS%20(13.07.2017).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lv-LV" dirty="0"/>
              <a:t>Personu </a:t>
            </a:r>
            <a:r>
              <a:rPr lang="en-US" dirty="0" err="1"/>
              <a:t>ienākumi</a:t>
            </a:r>
            <a:r>
              <a:rPr lang="lv-LV" dirty="0"/>
              <a:t> (bruto), 2015.gads</a:t>
            </a:r>
            <a:endParaRPr lang="en-US" dirty="0"/>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lv-LV"/>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8F0C-446D-9D7B-3565E68649E5}"/>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8F0C-446D-9D7B-3565E68649E5}"/>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8F0C-446D-9D7B-3565E68649E5}"/>
              </c:ext>
            </c:extLst>
          </c:dPt>
          <c:dPt>
            <c:idx val="3"/>
            <c:bubble3D val="0"/>
            <c:spPr>
              <a:solidFill>
                <a:schemeClr val="accent4"/>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7-8F0C-446D-9D7B-3565E68649E5}"/>
              </c:ext>
            </c:extLst>
          </c:dPt>
          <c:dPt>
            <c:idx val="4"/>
            <c:bubble3D val="0"/>
            <c:spPr>
              <a:solidFill>
                <a:schemeClr val="accent5"/>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9-8F0C-446D-9D7B-3565E68649E5}"/>
              </c:ext>
            </c:extLst>
          </c:dPt>
          <c:dPt>
            <c:idx val="5"/>
            <c:bubble3D val="0"/>
            <c:spPr>
              <a:solidFill>
                <a:schemeClr val="accent6"/>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B-8F0C-446D-9D7B-3565E68649E5}"/>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lv-LV"/>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15:layout/>
              </c:ext>
            </c:extLst>
          </c:dLbls>
          <c:cat>
            <c:strRef>
              <c:f>'Nodarbināto ienākumi'!$C$4:$H$4</c:f>
              <c:strCache>
                <c:ptCount val="6"/>
                <c:pt idx="0">
                  <c:v> 0 EUR</c:v>
                </c:pt>
                <c:pt idx="1">
                  <c:v>mazāki par valstī noteikto minimālo darba algu</c:v>
                </c:pt>
                <c:pt idx="2">
                  <c:v>valstī noteiktās minimālās darba algas apmērā
(360 EUR)</c:v>
                </c:pt>
                <c:pt idx="3">
                  <c:v>no valstī noteiktās minimālās darba algas  līdz 700  EUR</c:v>
                </c:pt>
                <c:pt idx="4">
                  <c:v>no 700 EUR līdz 
1 400 EUR</c:v>
                </c:pt>
                <c:pt idx="5">
                  <c:v>virs 1 400 EUR</c:v>
                </c:pt>
              </c:strCache>
            </c:strRef>
          </c:cat>
          <c:val>
            <c:numRef>
              <c:f>'Nodarbināto ienākumi'!$C$5:$H$5</c:f>
              <c:numCache>
                <c:formatCode>0.0%</c:formatCode>
                <c:ptCount val="6"/>
                <c:pt idx="0">
                  <c:v>0.06</c:v>
                </c:pt>
                <c:pt idx="1">
                  <c:v>0.18099999999999999</c:v>
                </c:pt>
                <c:pt idx="2">
                  <c:v>4.7E-2</c:v>
                </c:pt>
                <c:pt idx="3">
                  <c:v>0.32500000000000001</c:v>
                </c:pt>
                <c:pt idx="4">
                  <c:v>0.28100000000000003</c:v>
                </c:pt>
                <c:pt idx="5">
                  <c:v>0.106</c:v>
                </c:pt>
              </c:numCache>
            </c:numRef>
          </c:val>
          <c:extLst xmlns:c16r2="http://schemas.microsoft.com/office/drawing/2015/06/chart">
            <c:ext xmlns:c16="http://schemas.microsoft.com/office/drawing/2014/chart" uri="{C3380CC4-5D6E-409C-BE32-E72D297353CC}">
              <c16:uniqueId val="{0000000C-8F0C-446D-9D7B-3565E68649E5}"/>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lgn="just">
            <a:defRPr sz="900" b="0" i="0" u="none" strike="noStrike" kern="1200" baseline="0">
              <a:solidFill>
                <a:schemeClr val="dk1">
                  <a:lumMod val="75000"/>
                  <a:lumOff val="25000"/>
                </a:schemeClr>
              </a:solidFill>
              <a:latin typeface="+mn-lt"/>
              <a:ea typeface="+mn-ea"/>
              <a:cs typeface="+mn-cs"/>
            </a:defRPr>
          </a:pPr>
          <a:endParaRPr lang="lv-LV"/>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lv-LV"/>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 Prasības par izlikšanu par īres maksas nemaksāšanu</a:t>
            </a:r>
            <a:r>
              <a:rPr lang="lv-LV"/>
              <a:t> - 1.instance, mēnešos</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barChart>
        <c:barDir val="bar"/>
        <c:grouping val="clustered"/>
        <c:varyColors val="0"/>
        <c:ser>
          <c:idx val="0"/>
          <c:order val="0"/>
          <c:tx>
            <c:strRef>
              <c:f>tisstat!$B$5</c:f>
              <c:strCache>
                <c:ptCount val="1"/>
                <c:pt idx="0">
                  <c:v>10. Prasības par izlikšanu par īres maksas nemaksāšanu</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tisstat!$C$4:$J$4</c:f>
              <c:strCache>
                <c:ptCount val="8"/>
                <c:pt idx="0">
                  <c:v>Līdz 3 (ieskaitot)</c:v>
                </c:pt>
                <c:pt idx="1">
                  <c:v>3 līdz 6 (ieskaitot)</c:v>
                </c:pt>
                <c:pt idx="2">
                  <c:v>6 līdz 12 (ieskaitot)</c:v>
                </c:pt>
                <c:pt idx="3">
                  <c:v>12 līdz 18 (ieskaitot)</c:v>
                </c:pt>
                <c:pt idx="4">
                  <c:v>18 līdz 24 (ieskaitot)</c:v>
                </c:pt>
                <c:pt idx="5">
                  <c:v>24 līdz 30 (ieskaitot)</c:v>
                </c:pt>
                <c:pt idx="6">
                  <c:v>30 līdz 36 (ieskaitot)</c:v>
                </c:pt>
                <c:pt idx="7">
                  <c:v>36 un vairāk</c:v>
                </c:pt>
              </c:strCache>
            </c:strRef>
          </c:cat>
          <c:val>
            <c:numRef>
              <c:f>tisstat!$C$5:$J$5</c:f>
              <c:numCache>
                <c:formatCode>General</c:formatCode>
                <c:ptCount val="8"/>
                <c:pt idx="0">
                  <c:v>57</c:v>
                </c:pt>
                <c:pt idx="1">
                  <c:v>191</c:v>
                </c:pt>
                <c:pt idx="2">
                  <c:v>314</c:v>
                </c:pt>
                <c:pt idx="3">
                  <c:v>117</c:v>
                </c:pt>
                <c:pt idx="4">
                  <c:v>25</c:v>
                </c:pt>
                <c:pt idx="5">
                  <c:v>13</c:v>
                </c:pt>
                <c:pt idx="6">
                  <c:v>8</c:v>
                </c:pt>
                <c:pt idx="7">
                  <c:v>10</c:v>
                </c:pt>
              </c:numCache>
            </c:numRef>
          </c:val>
          <c:extLst xmlns:c16r2="http://schemas.microsoft.com/office/drawing/2015/06/chart">
            <c:ext xmlns:c16="http://schemas.microsoft.com/office/drawing/2014/chart" uri="{C3380CC4-5D6E-409C-BE32-E72D297353CC}">
              <c16:uniqueId val="{00000000-EAA0-4A9C-A669-73469D878B7D}"/>
            </c:ext>
          </c:extLst>
        </c:ser>
        <c:dLbls>
          <c:showLegendKey val="0"/>
          <c:showVal val="0"/>
          <c:showCatName val="0"/>
          <c:showSerName val="0"/>
          <c:showPercent val="0"/>
          <c:showBubbleSize val="0"/>
        </c:dLbls>
        <c:gapWidth val="182"/>
        <c:axId val="315503848"/>
        <c:axId val="315070512"/>
      </c:barChart>
      <c:catAx>
        <c:axId val="3155038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315070512"/>
        <c:crosses val="autoZero"/>
        <c:auto val="1"/>
        <c:lblAlgn val="ctr"/>
        <c:lblOffset val="100"/>
        <c:noMultiLvlLbl val="0"/>
      </c:catAx>
      <c:valAx>
        <c:axId val="3150705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3155038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Prasības par izlikšanu par īres maksas nemaksāšanu</a:t>
            </a:r>
            <a:r>
              <a:rPr lang="lv-LV"/>
              <a:t> (apelācijas instance), mēnešos</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barChart>
        <c:barDir val="bar"/>
        <c:grouping val="clustered"/>
        <c:varyColors val="0"/>
        <c:ser>
          <c:idx val="0"/>
          <c:order val="0"/>
          <c:tx>
            <c:strRef>
              <c:f>tisstat!$B$15</c:f>
              <c:strCache>
                <c:ptCount val="1"/>
                <c:pt idx="0">
                  <c:v>10. Prasības par izlikšanu par īres maksas nemaksāšanu</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tisstat!$C$14:$J$14</c:f>
              <c:strCache>
                <c:ptCount val="5"/>
                <c:pt idx="0">
                  <c:v>Līdz 3 (ieskaitot)</c:v>
                </c:pt>
                <c:pt idx="1">
                  <c:v>3 līdz 6 (ieskaitot)</c:v>
                </c:pt>
                <c:pt idx="2">
                  <c:v>6 līdz 12 (ieskaitot)</c:v>
                </c:pt>
                <c:pt idx="3">
                  <c:v>12 līdz 18 (ieskaitot)</c:v>
                </c:pt>
                <c:pt idx="4">
                  <c:v>36 un vairāk</c:v>
                </c:pt>
              </c:strCache>
              <c:extLst xmlns:c16r2="http://schemas.microsoft.com/office/drawing/2015/06/chart"/>
            </c:strRef>
          </c:cat>
          <c:val>
            <c:numRef>
              <c:f>tisstat!$C$15:$J$15</c:f>
              <c:numCache>
                <c:formatCode>General</c:formatCode>
                <c:ptCount val="5"/>
                <c:pt idx="0">
                  <c:v>16</c:v>
                </c:pt>
                <c:pt idx="1">
                  <c:v>16</c:v>
                </c:pt>
                <c:pt idx="2">
                  <c:v>14</c:v>
                </c:pt>
                <c:pt idx="3">
                  <c:v>2</c:v>
                </c:pt>
                <c:pt idx="4">
                  <c:v>1</c:v>
                </c:pt>
              </c:numCache>
              <c:extLst xmlns:c16r2="http://schemas.microsoft.com/office/drawing/2015/06/chart"/>
            </c:numRef>
          </c:val>
          <c:extLst xmlns:c16r2="http://schemas.microsoft.com/office/drawing/2015/06/chart">
            <c:ext xmlns:c16="http://schemas.microsoft.com/office/drawing/2014/chart" uri="{C3380CC4-5D6E-409C-BE32-E72D297353CC}">
              <c16:uniqueId val="{00000000-E301-4E8D-9175-382CF88C1CA6}"/>
            </c:ext>
          </c:extLst>
        </c:ser>
        <c:dLbls>
          <c:showLegendKey val="0"/>
          <c:showVal val="0"/>
          <c:showCatName val="0"/>
          <c:showSerName val="0"/>
          <c:showPercent val="0"/>
          <c:showBubbleSize val="0"/>
        </c:dLbls>
        <c:gapWidth val="182"/>
        <c:axId val="315137024"/>
        <c:axId val="233501680"/>
      </c:barChart>
      <c:catAx>
        <c:axId val="3151370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233501680"/>
        <c:crosses val="autoZero"/>
        <c:auto val="1"/>
        <c:lblAlgn val="ctr"/>
        <c:lblOffset val="100"/>
        <c:noMultiLvlLbl val="0"/>
      </c:catAx>
      <c:valAx>
        <c:axId val="23350168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3151370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stacked"/>
        <c:varyColors val="0"/>
        <c:ser>
          <c:idx val="0"/>
          <c:order val="0"/>
          <c:tx>
            <c:strRef>
              <c:f>Sheet1!$F$1</c:f>
              <c:strCache>
                <c:ptCount val="1"/>
                <c:pt idx="0">
                  <c:v>Pavisam uzbūvēts, tūkst. m²</c:v>
                </c:pt>
              </c:strCache>
            </c:strRef>
          </c:tx>
          <c:spPr>
            <a:ln w="47625">
              <a:noFill/>
            </a:ln>
          </c:spPr>
          <c:invertIfNegative val="0"/>
          <c:dLbls>
            <c:dLbl>
              <c:idx val="0"/>
              <c:layout>
                <c:manualLayout>
                  <c:x val="1.9801980198019598E-3"/>
                  <c:y val="-0.27183780443142302"/>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C263-47B5-B7C1-1720D06795B9}"/>
                </c:ext>
                <c:ext xmlns:c15="http://schemas.microsoft.com/office/drawing/2012/chart" uri="{CE6537A1-D6FC-4f65-9D91-7224C49458BB}">
                  <c15:layout/>
                </c:ext>
              </c:extLst>
            </c:dLbl>
            <c:dLbl>
              <c:idx val="1"/>
              <c:layout>
                <c:manualLayout>
                  <c:x val="-3.9604111986001698E-3"/>
                  <c:y val="-0.35579742703738398"/>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C263-47B5-B7C1-1720D06795B9}"/>
                </c:ext>
                <c:ext xmlns:c15="http://schemas.microsoft.com/office/drawing/2012/chart" uri="{CE6537A1-D6FC-4f65-9D91-7224C49458BB}">
                  <c15:layout/>
                </c:ext>
              </c:extLst>
            </c:dLbl>
            <c:dLbl>
              <c:idx val="2"/>
              <c:layout>
                <c:manualLayout>
                  <c:x val="3.5754593175853001E-3"/>
                  <c:y val="-0.34353793651869102"/>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C263-47B5-B7C1-1720D06795B9}"/>
                </c:ext>
                <c:ext xmlns:c15="http://schemas.microsoft.com/office/drawing/2012/chart" uri="{CE6537A1-D6FC-4f65-9D91-7224C49458BB}">
                  <c15:layout/>
                </c:ext>
              </c:extLst>
            </c:dLbl>
            <c:dLbl>
              <c:idx val="3"/>
              <c:layout>
                <c:manualLayout>
                  <c:x val="0"/>
                  <c:y val="-0.22918294304121101"/>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C263-47B5-B7C1-1720D06795B9}"/>
                </c:ext>
                <c:ext xmlns:c15="http://schemas.microsoft.com/office/drawing/2012/chart" uri="{CE6537A1-D6FC-4f65-9D91-7224C49458BB}">
                  <c15:layout/>
                </c:ext>
              </c:extLst>
            </c:dLbl>
            <c:dLbl>
              <c:idx val="4"/>
              <c:layout>
                <c:manualLayout>
                  <c:x val="-3.96055196070792E-3"/>
                  <c:y val="-0.14509842519685001"/>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C263-47B5-B7C1-1720D06795B9}"/>
                </c:ext>
                <c:ext xmlns:c15="http://schemas.microsoft.com/office/drawing/2012/chart" uri="{CE6537A1-D6FC-4f65-9D91-7224C49458BB}">
                  <c15:layout/>
                </c:ext>
              </c:extLst>
            </c:dLbl>
            <c:dLbl>
              <c:idx val="5"/>
              <c:layout>
                <c:manualLayout>
                  <c:x val="1.9801980198019798E-3"/>
                  <c:y val="-0.14502837713467601"/>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C263-47B5-B7C1-1720D06795B9}"/>
                </c:ext>
                <c:ext xmlns:c15="http://schemas.microsoft.com/office/drawing/2012/chart" uri="{CE6537A1-D6FC-4f65-9D91-7224C49458BB}">
                  <c15:layout/>
                </c:ext>
              </c:extLst>
            </c:dLbl>
            <c:dLbl>
              <c:idx val="6"/>
              <c:layout>
                <c:manualLayout>
                  <c:x val="0"/>
                  <c:y val="-0.15622942018611299"/>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C263-47B5-B7C1-1720D06795B9}"/>
                </c:ext>
                <c:ext xmlns:c15="http://schemas.microsoft.com/office/drawing/2012/chart" uri="{CE6537A1-D6FC-4f65-9D91-7224C49458BB}">
                  <c15:layout/>
                </c:ext>
              </c:extLst>
            </c:dLbl>
            <c:dLbl>
              <c:idx val="7"/>
              <c:layout>
                <c:manualLayout>
                  <c:x val="-1.9801980198019798E-3"/>
                  <c:y val="-0.15682329481542101"/>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C263-47B5-B7C1-1720D06795B9}"/>
                </c:ext>
                <c:ext xmlns:c15="http://schemas.microsoft.com/office/drawing/2012/chart" uri="{CE6537A1-D6FC-4f65-9D91-7224C49458BB}">
                  <c15:layout/>
                </c:ext>
              </c:extLst>
            </c:dLbl>
            <c:dLbl>
              <c:idx val="8"/>
              <c:layout>
                <c:manualLayout>
                  <c:x val="-7.2606421970490505E-17"/>
                  <c:y val="-0.16677395439206499"/>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C263-47B5-B7C1-1720D06795B9}"/>
                </c:ext>
                <c:ext xmlns:c15="http://schemas.microsoft.com/office/drawing/2012/chart" uri="{CE6537A1-D6FC-4f65-9D91-7224C49458BB}">
                  <c15:layout/>
                </c:ext>
              </c:extLst>
            </c:dLbl>
            <c:dLbl>
              <c:idx val="9"/>
              <c:layout>
                <c:manualLayout>
                  <c:x val="7.2606421970490505E-17"/>
                  <c:y val="-0.17805169240208599"/>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C263-47B5-B7C1-1720D06795B9}"/>
                </c:ext>
                <c:ext xmlns:c15="http://schemas.microsoft.com/office/drawing/2012/chart" uri="{CE6537A1-D6FC-4f65-9D91-7224C49458BB}">
                  <c15:layout/>
                </c:ext>
              </c:extLst>
            </c:dLbl>
            <c:dLbl>
              <c:idx val="10"/>
              <c:layout>
                <c:manualLayout>
                  <c:x val="-7.92079207920777E-3"/>
                  <c:y val="-0.14122635238777001"/>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C263-47B5-B7C1-1720D06795B9}"/>
                </c:ext>
                <c:ext xmlns:c15="http://schemas.microsoft.com/office/drawing/2012/chart" uri="{CE6537A1-D6FC-4f65-9D91-7224C49458BB}">
                  <c15:layout/>
                </c:ext>
              </c:extLst>
            </c:dLbl>
            <c:spPr>
              <a:noFill/>
              <a:ln>
                <a:noFill/>
              </a:ln>
              <a:effectLst/>
            </c:spPr>
            <c:txPr>
              <a:bodyPr lIns="0" anchor="t" anchorCtr="0">
                <a:noAutofit/>
              </a:bodyPr>
              <a:lstStyle/>
              <a:p>
                <a:pPr>
                  <a:defRPr sz="900" b="1" i="0">
                    <a:latin typeface="Verdana"/>
                    <a:cs typeface="Verdana"/>
                  </a:defRPr>
                </a:pPr>
                <a:endParaRPr lang="lv-LV"/>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rect">
                    <a:avLst/>
                  </a:prstGeom>
                </c15:spPr>
                <c15:showLeaderLines val="0"/>
              </c:ext>
            </c:extLst>
          </c:dLbls>
          <c:cat>
            <c:strRef>
              <c:f>Sheet1!$A$18:$A$28</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Sheet1!$F$18:$F$28</c:f>
              <c:numCache>
                <c:formatCode>_-* #\ ##0_-;\-* #\ ##0_-;_-* "-"??_-;_-@_-</c:formatCode>
                <c:ptCount val="11"/>
                <c:pt idx="0">
                  <c:v>812.6</c:v>
                </c:pt>
                <c:pt idx="1">
                  <c:v>1188.4000000000001</c:v>
                </c:pt>
                <c:pt idx="2">
                  <c:v>1153.2</c:v>
                </c:pt>
                <c:pt idx="3">
                  <c:v>672</c:v>
                </c:pt>
                <c:pt idx="4">
                  <c:v>384.7</c:v>
                </c:pt>
                <c:pt idx="5">
                  <c:v>380.9</c:v>
                </c:pt>
                <c:pt idx="6">
                  <c:v>429.7</c:v>
                </c:pt>
                <c:pt idx="7">
                  <c:v>426.5</c:v>
                </c:pt>
                <c:pt idx="8">
                  <c:v>483.7</c:v>
                </c:pt>
                <c:pt idx="9">
                  <c:v>444.7</c:v>
                </c:pt>
                <c:pt idx="10">
                  <c:v>372.9</c:v>
                </c:pt>
              </c:numCache>
            </c:numRef>
          </c:val>
          <c:extLst xmlns:c16r2="http://schemas.microsoft.com/office/drawing/2015/06/chart">
            <c:ext xmlns:c16="http://schemas.microsoft.com/office/drawing/2014/chart" uri="{C3380CC4-5D6E-409C-BE32-E72D297353CC}">
              <c16:uniqueId val="{0000000B-C263-47B5-B7C1-1720D06795B9}"/>
            </c:ext>
          </c:extLst>
        </c:ser>
        <c:dLbls>
          <c:showLegendKey val="0"/>
          <c:showVal val="0"/>
          <c:showCatName val="0"/>
          <c:showSerName val="0"/>
          <c:showPercent val="0"/>
          <c:showBubbleSize val="0"/>
        </c:dLbls>
        <c:gapWidth val="150"/>
        <c:overlap val="100"/>
        <c:axId val="232773216"/>
        <c:axId val="132796336"/>
      </c:barChart>
      <c:lineChart>
        <c:grouping val="standard"/>
        <c:varyColors val="0"/>
        <c:ser>
          <c:idx val="1"/>
          <c:order val="1"/>
          <c:tx>
            <c:strRef>
              <c:f>Sheet1!$G$1</c:f>
              <c:strCache>
                <c:ptCount val="1"/>
                <c:pt idx="0">
                  <c:v>t.sk. viendzīvokļa mājas, tūkst. m²</c:v>
                </c:pt>
              </c:strCache>
            </c:strRef>
          </c:tx>
          <c:spPr>
            <a:ln>
              <a:noFill/>
            </a:ln>
          </c:spPr>
          <c:marker>
            <c:spPr>
              <a:ln>
                <a:noFill/>
              </a:ln>
            </c:spPr>
          </c:marker>
          <c:dLbls>
            <c:spPr>
              <a:noFill/>
              <a:ln>
                <a:noFill/>
              </a:ln>
              <a:effectLst/>
            </c:spPr>
            <c:txPr>
              <a:bodyPr/>
              <a:lstStyle/>
              <a:p>
                <a:pPr>
                  <a:defRPr sz="800">
                    <a:latin typeface="Verdana"/>
                    <a:cs typeface="Verdana"/>
                  </a:defRPr>
                </a:pPr>
                <a:endParaRPr lang="lv-LV"/>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Sheet1!$A$18:$A$28</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Sheet1!$G$18:$G$28</c:f>
              <c:numCache>
                <c:formatCode>_-* #\ ##0_-;\-* #\ ##0_-;_-* "-"??_-;_-@_-</c:formatCode>
                <c:ptCount val="11"/>
                <c:pt idx="0">
                  <c:v>388.9</c:v>
                </c:pt>
                <c:pt idx="1">
                  <c:v>474.1</c:v>
                </c:pt>
                <c:pt idx="2">
                  <c:v>479</c:v>
                </c:pt>
                <c:pt idx="3">
                  <c:v>427</c:v>
                </c:pt>
                <c:pt idx="4">
                  <c:v>323.8</c:v>
                </c:pt>
                <c:pt idx="5">
                  <c:v>240.9</c:v>
                </c:pt>
                <c:pt idx="6">
                  <c:v>322.89999999999998</c:v>
                </c:pt>
                <c:pt idx="7">
                  <c:v>300.8</c:v>
                </c:pt>
                <c:pt idx="8">
                  <c:v>340</c:v>
                </c:pt>
                <c:pt idx="9">
                  <c:v>306.10000000000002</c:v>
                </c:pt>
                <c:pt idx="10">
                  <c:v>247.3</c:v>
                </c:pt>
              </c:numCache>
            </c:numRef>
          </c:val>
          <c:smooth val="0"/>
          <c:extLst xmlns:c16r2="http://schemas.microsoft.com/office/drawing/2015/06/chart">
            <c:ext xmlns:c16="http://schemas.microsoft.com/office/drawing/2014/chart" uri="{C3380CC4-5D6E-409C-BE32-E72D297353CC}">
              <c16:uniqueId val="{0000000C-C263-47B5-B7C1-1720D06795B9}"/>
            </c:ext>
          </c:extLst>
        </c:ser>
        <c:dLbls>
          <c:showLegendKey val="0"/>
          <c:showVal val="0"/>
          <c:showCatName val="0"/>
          <c:showSerName val="0"/>
          <c:showPercent val="0"/>
          <c:showBubbleSize val="0"/>
        </c:dLbls>
        <c:marker val="1"/>
        <c:smooth val="0"/>
        <c:axId val="232773216"/>
        <c:axId val="132796336"/>
      </c:lineChart>
      <c:catAx>
        <c:axId val="232773216"/>
        <c:scaling>
          <c:orientation val="minMax"/>
        </c:scaling>
        <c:delete val="0"/>
        <c:axPos val="b"/>
        <c:numFmt formatCode="General" sourceLinked="0"/>
        <c:majorTickMark val="out"/>
        <c:minorTickMark val="none"/>
        <c:tickLblPos val="nextTo"/>
        <c:txPr>
          <a:bodyPr/>
          <a:lstStyle/>
          <a:p>
            <a:pPr>
              <a:defRPr sz="800">
                <a:latin typeface="Verdana"/>
                <a:cs typeface="Verdana"/>
              </a:defRPr>
            </a:pPr>
            <a:endParaRPr lang="lv-LV"/>
          </a:p>
        </c:txPr>
        <c:crossAx val="132796336"/>
        <c:crosses val="autoZero"/>
        <c:auto val="1"/>
        <c:lblAlgn val="ctr"/>
        <c:lblOffset val="100"/>
        <c:noMultiLvlLbl val="0"/>
      </c:catAx>
      <c:valAx>
        <c:axId val="132796336"/>
        <c:scaling>
          <c:orientation val="minMax"/>
        </c:scaling>
        <c:delete val="0"/>
        <c:axPos val="l"/>
        <c:majorGridlines/>
        <c:numFmt formatCode="_-* #\ ##0_-;\-* #\ ##0_-;_-* &quot;-&quot;??_-;_-@_-" sourceLinked="1"/>
        <c:majorTickMark val="out"/>
        <c:minorTickMark val="none"/>
        <c:tickLblPos val="nextTo"/>
        <c:txPr>
          <a:bodyPr/>
          <a:lstStyle/>
          <a:p>
            <a:pPr>
              <a:defRPr sz="800">
                <a:latin typeface="Verdana"/>
                <a:cs typeface="Verdana"/>
              </a:defRPr>
            </a:pPr>
            <a:endParaRPr lang="lv-LV"/>
          </a:p>
        </c:txPr>
        <c:crossAx val="232773216"/>
        <c:crosses val="autoZero"/>
        <c:crossBetween val="between"/>
      </c:valAx>
    </c:plotArea>
    <c:legend>
      <c:legendPos val="b"/>
      <c:layout/>
      <c:overlay val="0"/>
      <c:txPr>
        <a:bodyPr/>
        <a:lstStyle/>
        <a:p>
          <a:pPr>
            <a:defRPr sz="800">
              <a:latin typeface="Verdana"/>
              <a:cs typeface="Verdana"/>
            </a:defRPr>
          </a:pPr>
          <a:endParaRPr lang="lv-LV"/>
        </a:p>
      </c:txPr>
    </c:legend>
    <c:plotVisOnly val="1"/>
    <c:dispBlanksAs val="gap"/>
    <c:showDLblsOverMax val="0"/>
  </c:chart>
  <c:spPr>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stacked"/>
        <c:varyColors val="0"/>
        <c:ser>
          <c:idx val="0"/>
          <c:order val="0"/>
          <c:tx>
            <c:strRef>
              <c:f>Sheet1!$B$1</c:f>
              <c:strCache>
                <c:ptCount val="1"/>
                <c:pt idx="0">
                  <c:v>Pavisam uzbūvēts</c:v>
                </c:pt>
              </c:strCache>
            </c:strRef>
          </c:tx>
          <c:spPr>
            <a:ln w="47625">
              <a:noFill/>
            </a:ln>
          </c:spPr>
          <c:invertIfNegative val="0"/>
          <c:dLbls>
            <c:dLbl>
              <c:idx val="0"/>
              <c:layout>
                <c:manualLayout>
                  <c:x val="1.9801980198019598E-3"/>
                  <c:y val="-0.27183780443142302"/>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9A44-4E34-947C-B3F7E4F54857}"/>
                </c:ext>
                <c:ext xmlns:c15="http://schemas.microsoft.com/office/drawing/2012/chart" uri="{CE6537A1-D6FC-4f65-9D91-7224C49458BB}">
                  <c15:layout/>
                </c:ext>
              </c:extLst>
            </c:dLbl>
            <c:dLbl>
              <c:idx val="1"/>
              <c:layout>
                <c:manualLayout>
                  <c:x val="1.8786353732420001E-3"/>
                  <c:y val="-0.38976354086060999"/>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9A44-4E34-947C-B3F7E4F54857}"/>
                </c:ext>
                <c:ext xmlns:c15="http://schemas.microsoft.com/office/drawing/2012/chart" uri="{CE6537A1-D6FC-4f65-9D91-7224C49458BB}">
                  <c15:layout/>
                </c:ext>
              </c:extLst>
            </c:dLbl>
            <c:dLbl>
              <c:idx val="2"/>
              <c:layout>
                <c:manualLayout>
                  <c:x val="-1.9801980198019798E-3"/>
                  <c:y val="-0.36934467130562199"/>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9A44-4E34-947C-B3F7E4F54857}"/>
                </c:ext>
                <c:ext xmlns:c15="http://schemas.microsoft.com/office/drawing/2012/chart" uri="{CE6537A1-D6FC-4f65-9D91-7224C49458BB}">
                  <c15:layout/>
                </c:ext>
              </c:extLst>
            </c:dLbl>
            <c:dLbl>
              <c:idx val="3"/>
              <c:layout>
                <c:manualLayout>
                  <c:x val="-1.9801980198020201E-3"/>
                  <c:y val="-0.20320866141732299"/>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9A44-4E34-947C-B3F7E4F54857}"/>
                </c:ext>
                <c:ext xmlns:c15="http://schemas.microsoft.com/office/drawing/2012/chart" uri="{CE6537A1-D6FC-4f65-9D91-7224C49458BB}">
                  <c15:layout/>
                </c:ext>
              </c:extLst>
            </c:dLbl>
            <c:dLbl>
              <c:idx val="4"/>
              <c:layout>
                <c:manualLayout>
                  <c:x val="-1.9801980198019798E-3"/>
                  <c:y val="-0.109384041384362"/>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9A44-4E34-947C-B3F7E4F54857}"/>
                </c:ext>
                <c:ext xmlns:c15="http://schemas.microsoft.com/office/drawing/2012/chart" uri="{CE6537A1-D6FC-4f65-9D91-7224C49458BB}">
                  <c15:layout/>
                </c:ext>
              </c:extLst>
            </c:dLbl>
            <c:dLbl>
              <c:idx val="5"/>
              <c:layout>
                <c:manualLayout>
                  <c:x val="-7.9207920792079192E-3"/>
                  <c:y val="-0.135288179820546"/>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9A44-4E34-947C-B3F7E4F54857}"/>
                </c:ext>
                <c:ext xmlns:c15="http://schemas.microsoft.com/office/drawing/2012/chart" uri="{CE6537A1-D6FC-4f65-9D91-7224C49458BB}">
                  <c15:layout/>
                </c:ext>
              </c:extLst>
            </c:dLbl>
            <c:dLbl>
              <c:idx val="6"/>
              <c:layout>
                <c:manualLayout>
                  <c:x val="0"/>
                  <c:y val="-0.11077481230543899"/>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9A44-4E34-947C-B3F7E4F54857}"/>
                </c:ext>
                <c:ext xmlns:c15="http://schemas.microsoft.com/office/drawing/2012/chart" uri="{CE6537A1-D6FC-4f65-9D91-7224C49458BB}">
                  <c15:layout/>
                </c:ext>
              </c:extLst>
            </c:dLbl>
            <c:dLbl>
              <c:idx val="7"/>
              <c:layout>
                <c:manualLayout>
                  <c:x val="-3.9604907256746398E-3"/>
                  <c:y val="-0.15832201139444699"/>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9A44-4E34-947C-B3F7E4F54857}"/>
                </c:ext>
                <c:ext xmlns:c15="http://schemas.microsoft.com/office/drawing/2012/chart" uri="{CE6537A1-D6FC-4f65-9D91-7224C49458BB}">
                  <c15:layout/>
                </c:ext>
              </c:extLst>
            </c:dLbl>
            <c:dLbl>
              <c:idx val="8"/>
              <c:layout>
                <c:manualLayout>
                  <c:x val="0"/>
                  <c:y val="-8.1998176603228196E-2"/>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9A44-4E34-947C-B3F7E4F54857}"/>
                </c:ext>
                <c:ext xmlns:c15="http://schemas.microsoft.com/office/drawing/2012/chart" uri="{CE6537A1-D6FC-4f65-9D91-7224C49458BB}">
                  <c15:layout/>
                </c:ext>
              </c:extLst>
            </c:dLbl>
            <c:dLbl>
              <c:idx val="9"/>
              <c:layout>
                <c:manualLayout>
                  <c:x val="-2.29886854288056E-7"/>
                  <c:y val="-0.133652071171907"/>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9A44-4E34-947C-B3F7E4F54857}"/>
                </c:ext>
                <c:ext xmlns:c15="http://schemas.microsoft.com/office/drawing/2012/chart" uri="{CE6537A1-D6FC-4f65-9D91-7224C49458BB}">
                  <c15:layout/>
                </c:ext>
              </c:extLst>
            </c:dLbl>
            <c:dLbl>
              <c:idx val="10"/>
              <c:layout>
                <c:manualLayout>
                  <c:x val="-2.08185535243264E-3"/>
                  <c:y val="-9.5855219443543097E-2"/>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9A44-4E34-947C-B3F7E4F54857}"/>
                </c:ext>
                <c:ext xmlns:c15="http://schemas.microsoft.com/office/drawing/2012/chart" uri="{CE6537A1-D6FC-4f65-9D91-7224C49458BB}">
                  <c15:layout/>
                </c:ext>
              </c:extLst>
            </c:dLbl>
            <c:spPr>
              <a:noFill/>
              <a:ln>
                <a:noFill/>
              </a:ln>
              <a:effectLst/>
            </c:spPr>
            <c:txPr>
              <a:bodyPr lIns="0" anchor="t" anchorCtr="0">
                <a:noAutofit/>
              </a:bodyPr>
              <a:lstStyle/>
              <a:p>
                <a:pPr>
                  <a:defRPr sz="900" b="1" i="0">
                    <a:latin typeface="Verdana"/>
                    <a:cs typeface="Verdana"/>
                  </a:defRPr>
                </a:pPr>
                <a:endParaRPr lang="lv-LV"/>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rect">
                    <a:avLst/>
                  </a:prstGeom>
                </c15:spPr>
                <c15:showLeaderLines val="0"/>
              </c:ext>
            </c:extLst>
          </c:dLbls>
          <c:cat>
            <c:strRef>
              <c:f>Sheet1!$A$18:$A$28</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Sheet1!$B$18:$B$28</c:f>
              <c:numCache>
                <c:formatCode>_-* #\ ##0_-;\-* #\ ##0_-;_-* "-"??_-;_-@_-</c:formatCode>
                <c:ptCount val="11"/>
                <c:pt idx="0">
                  <c:v>5865</c:v>
                </c:pt>
                <c:pt idx="1">
                  <c:v>9319</c:v>
                </c:pt>
                <c:pt idx="2">
                  <c:v>8084</c:v>
                </c:pt>
                <c:pt idx="3">
                  <c:v>4187</c:v>
                </c:pt>
                <c:pt idx="4">
                  <c:v>1918</c:v>
                </c:pt>
                <c:pt idx="5">
                  <c:v>2662</c:v>
                </c:pt>
                <c:pt idx="6">
                  <c:v>2087</c:v>
                </c:pt>
                <c:pt idx="7">
                  <c:v>2201</c:v>
                </c:pt>
                <c:pt idx="8">
                  <c:v>2631</c:v>
                </c:pt>
                <c:pt idx="9">
                  <c:v>2242</c:v>
                </c:pt>
                <c:pt idx="10">
                  <c:v>2200</c:v>
                </c:pt>
              </c:numCache>
            </c:numRef>
          </c:val>
          <c:extLst xmlns:c16r2="http://schemas.microsoft.com/office/drawing/2015/06/chart">
            <c:ext xmlns:c16="http://schemas.microsoft.com/office/drawing/2014/chart" uri="{C3380CC4-5D6E-409C-BE32-E72D297353CC}">
              <c16:uniqueId val="{0000000B-9A44-4E34-947C-B3F7E4F54857}"/>
            </c:ext>
          </c:extLst>
        </c:ser>
        <c:dLbls>
          <c:showLegendKey val="0"/>
          <c:showVal val="0"/>
          <c:showCatName val="0"/>
          <c:showSerName val="0"/>
          <c:showPercent val="0"/>
          <c:showBubbleSize val="0"/>
        </c:dLbls>
        <c:gapWidth val="150"/>
        <c:overlap val="100"/>
        <c:axId val="132797120"/>
        <c:axId val="132797512"/>
      </c:barChart>
      <c:lineChart>
        <c:grouping val="standard"/>
        <c:varyColors val="0"/>
        <c:ser>
          <c:idx val="1"/>
          <c:order val="1"/>
          <c:tx>
            <c:strRef>
              <c:f>Sheet1!$C$1</c:f>
              <c:strCache>
                <c:ptCount val="1"/>
                <c:pt idx="0">
                  <c:v>t.sk. viendzīvokļa mājas</c:v>
                </c:pt>
              </c:strCache>
            </c:strRef>
          </c:tx>
          <c:spPr>
            <a:ln>
              <a:noFill/>
            </a:ln>
          </c:spPr>
          <c:marker>
            <c:spPr>
              <a:ln>
                <a:noFill/>
              </a:ln>
            </c:spPr>
          </c:marker>
          <c:dLbls>
            <c:spPr>
              <a:noFill/>
              <a:ln>
                <a:noFill/>
              </a:ln>
              <a:effectLst/>
            </c:spPr>
            <c:txPr>
              <a:bodyPr/>
              <a:lstStyle/>
              <a:p>
                <a:pPr>
                  <a:defRPr sz="800">
                    <a:latin typeface="Verdana"/>
                    <a:cs typeface="Verdana"/>
                  </a:defRPr>
                </a:pPr>
                <a:endParaRPr lang="lv-LV"/>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Sheet1!$A$18:$A$28</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Sheet1!$C$18:$C$28</c:f>
              <c:numCache>
                <c:formatCode>_-* #\ ##0_-;\-* #\ ##0_-;_-* "-"??_-;_-@_-</c:formatCode>
                <c:ptCount val="11"/>
                <c:pt idx="0">
                  <c:v>1762</c:v>
                </c:pt>
                <c:pt idx="1">
                  <c:v>2032</c:v>
                </c:pt>
                <c:pt idx="2">
                  <c:v>1988</c:v>
                </c:pt>
                <c:pt idx="3">
                  <c:v>1754</c:v>
                </c:pt>
                <c:pt idx="4">
                  <c:v>1476</c:v>
                </c:pt>
                <c:pt idx="5">
                  <c:v>1022</c:v>
                </c:pt>
                <c:pt idx="6">
                  <c:v>1371</c:v>
                </c:pt>
                <c:pt idx="7">
                  <c:v>1376</c:v>
                </c:pt>
                <c:pt idx="8">
                  <c:v>1392</c:v>
                </c:pt>
                <c:pt idx="9">
                  <c:v>1136</c:v>
                </c:pt>
                <c:pt idx="10">
                  <c:v>1134</c:v>
                </c:pt>
              </c:numCache>
            </c:numRef>
          </c:val>
          <c:smooth val="0"/>
          <c:extLst xmlns:c16r2="http://schemas.microsoft.com/office/drawing/2015/06/chart">
            <c:ext xmlns:c16="http://schemas.microsoft.com/office/drawing/2014/chart" uri="{C3380CC4-5D6E-409C-BE32-E72D297353CC}">
              <c16:uniqueId val="{0000000C-9A44-4E34-947C-B3F7E4F54857}"/>
            </c:ext>
          </c:extLst>
        </c:ser>
        <c:dLbls>
          <c:showLegendKey val="0"/>
          <c:showVal val="0"/>
          <c:showCatName val="0"/>
          <c:showSerName val="0"/>
          <c:showPercent val="0"/>
          <c:showBubbleSize val="0"/>
        </c:dLbls>
        <c:marker val="1"/>
        <c:smooth val="0"/>
        <c:axId val="132797120"/>
        <c:axId val="132797512"/>
      </c:lineChart>
      <c:catAx>
        <c:axId val="132797120"/>
        <c:scaling>
          <c:orientation val="minMax"/>
        </c:scaling>
        <c:delete val="0"/>
        <c:axPos val="b"/>
        <c:numFmt formatCode="General" sourceLinked="0"/>
        <c:majorTickMark val="out"/>
        <c:minorTickMark val="none"/>
        <c:tickLblPos val="nextTo"/>
        <c:txPr>
          <a:bodyPr/>
          <a:lstStyle/>
          <a:p>
            <a:pPr>
              <a:defRPr sz="800">
                <a:latin typeface="Verdana"/>
                <a:cs typeface="Verdana"/>
              </a:defRPr>
            </a:pPr>
            <a:endParaRPr lang="lv-LV"/>
          </a:p>
        </c:txPr>
        <c:crossAx val="132797512"/>
        <c:crosses val="autoZero"/>
        <c:auto val="1"/>
        <c:lblAlgn val="ctr"/>
        <c:lblOffset val="100"/>
        <c:noMultiLvlLbl val="0"/>
      </c:catAx>
      <c:valAx>
        <c:axId val="132797512"/>
        <c:scaling>
          <c:orientation val="minMax"/>
        </c:scaling>
        <c:delete val="0"/>
        <c:axPos val="l"/>
        <c:majorGridlines/>
        <c:numFmt formatCode="_-* #\ ##0_-;\-* #\ ##0_-;_-* &quot;-&quot;??_-;_-@_-" sourceLinked="1"/>
        <c:majorTickMark val="out"/>
        <c:minorTickMark val="none"/>
        <c:tickLblPos val="nextTo"/>
        <c:txPr>
          <a:bodyPr/>
          <a:lstStyle/>
          <a:p>
            <a:pPr>
              <a:defRPr sz="800">
                <a:latin typeface="Verdana"/>
                <a:cs typeface="Verdana"/>
              </a:defRPr>
            </a:pPr>
            <a:endParaRPr lang="lv-LV"/>
          </a:p>
        </c:txPr>
        <c:crossAx val="132797120"/>
        <c:crosses val="autoZero"/>
        <c:crossBetween val="between"/>
      </c:valAx>
    </c:plotArea>
    <c:legend>
      <c:legendPos val="b"/>
      <c:layout/>
      <c:overlay val="0"/>
      <c:txPr>
        <a:bodyPr/>
        <a:lstStyle/>
        <a:p>
          <a:pPr>
            <a:defRPr sz="800">
              <a:latin typeface="Verdana"/>
              <a:cs typeface="Verdana"/>
            </a:defRPr>
          </a:pPr>
          <a:endParaRPr lang="lv-LV"/>
        </a:p>
      </c:txPr>
    </c:legend>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6895934224448969"/>
          <c:y val="0"/>
          <c:w val="0.6354167440880446"/>
          <c:h val="1"/>
        </c:manualLayout>
      </c:layout>
      <c:pie3DChart>
        <c:varyColors val="1"/>
        <c:ser>
          <c:idx val="0"/>
          <c:order val="0"/>
          <c:tx>
            <c:strRef>
              <c:f>Sheet1!$A$2</c:f>
              <c:strCache>
                <c:ptCount val="1"/>
                <c:pt idx="0">
                  <c:v>Kopā</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1-10E9-49A1-B192-5B79F309DAFC}"/>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3-10E9-49A1-B192-5B79F309DAFC}"/>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5-10E9-49A1-B192-5B79F309DAFC}"/>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7-10E9-49A1-B192-5B79F309DAFC}"/>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9-10E9-49A1-B192-5B79F309DAFC}"/>
              </c:ext>
            </c:extLst>
          </c:dPt>
          <c:dPt>
            <c:idx val="5"/>
            <c:bubble3D val="0"/>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B-10E9-49A1-B192-5B79F309DAFC}"/>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lv-LV"/>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Sheet1!$B$1:$G$1</c:f>
              <c:strCache>
                <c:ptCount val="6"/>
                <c:pt idx="0">
                  <c:v>Līdz 1941.g.</c:v>
                </c:pt>
                <c:pt idx="1">
                  <c:v>1941.-1960.</c:v>
                </c:pt>
                <c:pt idx="2">
                  <c:v>1961.-1979.</c:v>
                </c:pt>
                <c:pt idx="3">
                  <c:v>1980.-1992.</c:v>
                </c:pt>
                <c:pt idx="4">
                  <c:v>1993.-2002.</c:v>
                </c:pt>
                <c:pt idx="5">
                  <c:v>2003.-2014g.</c:v>
                </c:pt>
              </c:strCache>
            </c:strRef>
          </c:cat>
          <c:val>
            <c:numRef>
              <c:f>Sheet1!$B$2:$G$2</c:f>
              <c:numCache>
                <c:formatCode>General</c:formatCode>
                <c:ptCount val="6"/>
                <c:pt idx="0">
                  <c:v>16586</c:v>
                </c:pt>
                <c:pt idx="1">
                  <c:v>5164</c:v>
                </c:pt>
                <c:pt idx="2">
                  <c:v>9246</c:v>
                </c:pt>
                <c:pt idx="3">
                  <c:v>4891</c:v>
                </c:pt>
                <c:pt idx="4">
                  <c:v>362</c:v>
                </c:pt>
                <c:pt idx="5">
                  <c:v>366</c:v>
                </c:pt>
              </c:numCache>
            </c:numRef>
          </c:val>
          <c:extLst xmlns:c16r2="http://schemas.microsoft.com/office/drawing/2015/06/chart">
            <c:ext xmlns:c16="http://schemas.microsoft.com/office/drawing/2014/chart" uri="{C3380CC4-5D6E-409C-BE32-E72D297353CC}">
              <c16:uniqueId val="{0000000C-10E9-49A1-B192-5B79F309DAFC}"/>
            </c:ext>
          </c:extLst>
        </c:ser>
        <c:dLbls>
          <c:showLegendKey val="0"/>
          <c:showVal val="0"/>
          <c:showCatName val="0"/>
          <c:showSerName val="0"/>
          <c:showPercent val="0"/>
          <c:showBubbleSize val="0"/>
          <c:showLeaderLines val="1"/>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Sheet1!$E$8</c:f>
              <c:strCache>
                <c:ptCount val="1"/>
                <c:pt idx="0">
                  <c:v>Dzīvojamais fonds - kopā 361 832 dzīvojamās mājas</c:v>
                </c:pt>
              </c:strCache>
            </c:strRef>
          </c:tx>
          <c:dPt>
            <c:idx val="0"/>
            <c:bubble3D val="0"/>
            <c:spPr>
              <a:solidFill>
                <a:schemeClr val="accent1"/>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011A-4DED-AD87-15B846D14C67}"/>
              </c:ext>
            </c:extLst>
          </c:dPt>
          <c:dPt>
            <c:idx val="1"/>
            <c:bubble3D val="0"/>
            <c:spPr>
              <a:solidFill>
                <a:schemeClr val="accent2"/>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011A-4DED-AD87-15B846D14C67}"/>
              </c:ext>
            </c:extLst>
          </c:dPt>
          <c:dPt>
            <c:idx val="2"/>
            <c:bubble3D val="0"/>
            <c:spPr>
              <a:solidFill>
                <a:schemeClr val="accent3"/>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011A-4DED-AD87-15B846D14C67}"/>
              </c:ext>
            </c:extLst>
          </c:dPt>
          <c:dPt>
            <c:idx val="3"/>
            <c:bubble3D val="0"/>
            <c:spPr>
              <a:solidFill>
                <a:schemeClr val="accent4"/>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7-011A-4DED-AD87-15B846D14C67}"/>
              </c:ext>
            </c:extLst>
          </c:dPt>
          <c:dLbls>
            <c:dLbl>
              <c:idx val="0"/>
              <c:layout/>
              <c:tx>
                <c:rich>
                  <a:bodyPr rot="0" spcFirstLastPara="1" vertOverflow="clip" horzOverflow="clip" vert="horz" wrap="square" lIns="38100" tIns="19050" rIns="38100" bIns="19050" anchor="ctr" anchorCtr="1">
                    <a:spAutoFit/>
                  </a:bodyPr>
                  <a:lstStyle/>
                  <a:p>
                    <a:pPr>
                      <a:defRPr sz="1330" b="1" i="0" u="none" strike="noStrike" kern="1200" baseline="0">
                        <a:solidFill>
                          <a:schemeClr val="tx1"/>
                        </a:solidFill>
                        <a:latin typeface="+mn-lt"/>
                        <a:ea typeface="+mn-ea"/>
                        <a:cs typeface="+mn-cs"/>
                      </a:defRPr>
                    </a:pPr>
                    <a:r>
                      <a:rPr lang="en-US"/>
                      <a:t>307</a:t>
                    </a:r>
                    <a:r>
                      <a:rPr lang="en-US" baseline="0"/>
                      <a:t> 805</a:t>
                    </a:r>
                    <a:endParaRPr lang="en-US"/>
                  </a:p>
                </c:rich>
              </c:tx>
              <c:spPr>
                <a:solidFill>
                  <a:prstClr val="white"/>
                </a:solidFill>
                <a:ln>
                  <a:solidFill>
                    <a:srgbClr val="4F81BD"/>
                  </a:solidFill>
                </a:ln>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tx1"/>
                      </a:solidFill>
                      <a:latin typeface="+mn-lt"/>
                      <a:ea typeface="+mn-ea"/>
                      <a:cs typeface="+mn-cs"/>
                    </a:defRPr>
                  </a:pPr>
                  <a:endParaRPr lang="lv-LV"/>
                </a:p>
              </c:txPr>
              <c:dLblPos val="outEnd"/>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011A-4DED-AD87-15B846D14C67}"/>
                </c:ext>
                <c:ext xmlns:c15="http://schemas.microsoft.com/office/drawing/2012/chart" uri="{CE6537A1-D6FC-4f65-9D91-7224C49458BB}">
                  <c15:spPr xmlns:c15="http://schemas.microsoft.com/office/drawing/2012/chart">
                    <a:prstGeom prst="wedgeRectCallout">
                      <a:avLst/>
                    </a:prstGeom>
                    <a:noFill/>
                    <a:ln>
                      <a:noFill/>
                    </a:ln>
                  </c15:spPr>
                  <c15:layout/>
                </c:ext>
              </c:extLst>
            </c:dLbl>
            <c:dLbl>
              <c:idx val="1"/>
              <c:layout/>
              <c:tx>
                <c:rich>
                  <a:bodyPr rot="0" spcFirstLastPara="1" vertOverflow="clip" horzOverflow="clip" vert="horz" wrap="square" lIns="38100" tIns="19050" rIns="38100" bIns="19050" anchor="ctr" anchorCtr="1">
                    <a:spAutoFit/>
                  </a:bodyPr>
                  <a:lstStyle/>
                  <a:p>
                    <a:pPr>
                      <a:defRPr sz="1330" b="1" i="0" u="none" strike="noStrike" kern="1200" baseline="0">
                        <a:solidFill>
                          <a:schemeClr val="tx1"/>
                        </a:solidFill>
                        <a:latin typeface="+mn-lt"/>
                        <a:ea typeface="+mn-ea"/>
                        <a:cs typeface="+mn-cs"/>
                      </a:defRPr>
                    </a:pPr>
                    <a:r>
                      <a:rPr lang="en-US" baseline="0"/>
                      <a:t> </a:t>
                    </a:r>
                    <a:fld id="{F4D5140F-AB74-4040-B1BC-816AB4801D91}" type="VALUE">
                      <a:rPr lang="en-US" baseline="0"/>
                      <a:pPr>
                        <a:defRPr>
                          <a:solidFill>
                            <a:schemeClr val="tx1"/>
                          </a:solidFill>
                        </a:defRPr>
                      </a:pPr>
                      <a:t>[VALUE]</a:t>
                    </a:fld>
                    <a:endParaRPr lang="en-US" baseline="0"/>
                  </a:p>
                </c:rich>
              </c:tx>
              <c:spPr>
                <a:solidFill>
                  <a:prstClr val="white"/>
                </a:solidFill>
                <a:ln>
                  <a:solidFill>
                    <a:srgbClr val="4F81BD"/>
                  </a:solidFill>
                </a:ln>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tx1"/>
                      </a:solidFill>
                      <a:latin typeface="+mn-lt"/>
                      <a:ea typeface="+mn-ea"/>
                      <a:cs typeface="+mn-cs"/>
                    </a:defRPr>
                  </a:pPr>
                  <a:endParaRPr lang="lv-LV"/>
                </a:p>
              </c:txPr>
              <c:dLblPos val="outEnd"/>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3-011A-4DED-AD87-15B846D14C67}"/>
                </c:ext>
                <c:ext xmlns:c15="http://schemas.microsoft.com/office/drawing/2012/chart" uri="{CE6537A1-D6FC-4f65-9D91-7224C49458BB}">
                  <c15:spPr xmlns:c15="http://schemas.microsoft.com/office/drawing/2012/chart">
                    <a:prstGeom prst="wedgeRectCallout">
                      <a:avLst/>
                    </a:prstGeom>
                    <a:noFill/>
                    <a:ln>
                      <a:noFill/>
                    </a:ln>
                  </c15:spPr>
                  <c15:layout/>
                  <c15:dlblFieldTable/>
                  <c15:showDataLabelsRange val="0"/>
                </c:ext>
              </c:extLst>
            </c:dLbl>
            <c:dLbl>
              <c:idx val="2"/>
              <c:layout/>
              <c:tx>
                <c:rich>
                  <a:bodyPr rot="0" spcFirstLastPara="1" vertOverflow="clip" horzOverflow="clip" vert="horz" wrap="square" lIns="38100" tIns="19050" rIns="38100" bIns="19050" anchor="ctr" anchorCtr="1">
                    <a:spAutoFit/>
                  </a:bodyPr>
                  <a:lstStyle/>
                  <a:p>
                    <a:pPr>
                      <a:defRPr sz="1330" b="1" i="0" u="none" strike="noStrike" kern="1200" baseline="0">
                        <a:solidFill>
                          <a:schemeClr val="tx1"/>
                        </a:solidFill>
                        <a:latin typeface="+mn-lt"/>
                        <a:ea typeface="+mn-ea"/>
                        <a:cs typeface="+mn-cs"/>
                      </a:defRPr>
                    </a:pPr>
                    <a:r>
                      <a:rPr lang="en-US"/>
                      <a:t>39 504</a:t>
                    </a:r>
                  </a:p>
                </c:rich>
              </c:tx>
              <c:spPr>
                <a:solidFill>
                  <a:prstClr val="white"/>
                </a:solidFill>
                <a:ln>
                  <a:solidFill>
                    <a:srgbClr val="4F81BD"/>
                  </a:solidFill>
                </a:ln>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tx1"/>
                      </a:solidFill>
                      <a:latin typeface="+mn-lt"/>
                      <a:ea typeface="+mn-ea"/>
                      <a:cs typeface="+mn-cs"/>
                    </a:defRPr>
                  </a:pPr>
                  <a:endParaRPr lang="lv-LV"/>
                </a:p>
              </c:txPr>
              <c:dLblPos val="outEnd"/>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5-011A-4DED-AD87-15B846D14C67}"/>
                </c:ext>
                <c:ext xmlns:c15="http://schemas.microsoft.com/office/drawing/2012/chart" uri="{CE6537A1-D6FC-4f65-9D91-7224C49458BB}">
                  <c15:spPr xmlns:c15="http://schemas.microsoft.com/office/drawing/2012/chart">
                    <a:prstGeom prst="wedgeRectCallout">
                      <a:avLst/>
                    </a:prstGeom>
                    <a:noFill/>
                    <a:ln>
                      <a:noFill/>
                    </a:ln>
                  </c15:spPr>
                  <c15:layout/>
                </c:ext>
              </c:extLst>
            </c:dLbl>
            <c:dLbl>
              <c:idx val="3"/>
              <c:layout/>
              <c:tx>
                <c:rich>
                  <a:bodyPr rot="0" spcFirstLastPara="1" vertOverflow="clip" horzOverflow="clip" vert="horz" wrap="square" lIns="38100" tIns="19050" rIns="38100" bIns="19050" anchor="ctr" anchorCtr="1">
                    <a:spAutoFit/>
                  </a:bodyPr>
                  <a:lstStyle/>
                  <a:p>
                    <a:pPr>
                      <a:defRPr sz="1330" b="1" i="0" u="none" strike="noStrike" kern="1200" baseline="0">
                        <a:solidFill>
                          <a:schemeClr val="tx1"/>
                        </a:solidFill>
                        <a:latin typeface="+mn-lt"/>
                        <a:ea typeface="+mn-ea"/>
                        <a:cs typeface="+mn-cs"/>
                      </a:defRPr>
                    </a:pPr>
                    <a:r>
                      <a:rPr lang="en-US" baseline="0"/>
                      <a:t> </a:t>
                    </a:r>
                    <a:fld id="{92B3F141-F721-4921-A716-66053B759D6E}" type="VALUE">
                      <a:rPr lang="en-US" baseline="0"/>
                      <a:pPr>
                        <a:defRPr>
                          <a:solidFill>
                            <a:schemeClr val="tx1"/>
                          </a:solidFill>
                        </a:defRPr>
                      </a:pPr>
                      <a:t>[VALUE]</a:t>
                    </a:fld>
                    <a:endParaRPr lang="en-US" baseline="0"/>
                  </a:p>
                </c:rich>
              </c:tx>
              <c:spPr>
                <a:solidFill>
                  <a:prstClr val="white"/>
                </a:solidFill>
                <a:ln>
                  <a:solidFill>
                    <a:srgbClr val="4F81BD"/>
                  </a:solidFill>
                </a:ln>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tx1"/>
                      </a:solidFill>
                      <a:latin typeface="+mn-lt"/>
                      <a:ea typeface="+mn-ea"/>
                      <a:cs typeface="+mn-cs"/>
                    </a:defRPr>
                  </a:pPr>
                  <a:endParaRPr lang="lv-LV"/>
                </a:p>
              </c:txPr>
              <c:dLblPos val="outEnd"/>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7-011A-4DED-AD87-15B846D14C67}"/>
                </c:ext>
                <c:ext xmlns:c15="http://schemas.microsoft.com/office/drawing/2012/chart" uri="{CE6537A1-D6FC-4f65-9D91-7224C49458BB}">
                  <c15:spPr xmlns:c15="http://schemas.microsoft.com/office/drawing/2012/chart">
                    <a:prstGeom prst="wedgeRectCallout">
                      <a:avLst/>
                    </a:prstGeom>
                    <a:noFill/>
                    <a:ln>
                      <a:noFill/>
                    </a:ln>
                  </c15:spPr>
                  <c15:layout/>
                  <c15:dlblFieldTable/>
                  <c15:showDataLabelsRange val="0"/>
                </c:ext>
              </c:extLst>
            </c:dLbl>
            <c:spPr>
              <a:solidFill>
                <a:prstClr val="white"/>
              </a:solidFill>
              <a:ln>
                <a:solidFill>
                  <a:srgbClr val="4F81BD"/>
                </a:solidFill>
              </a:ln>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tx1"/>
                    </a:solidFill>
                    <a:latin typeface="+mn-lt"/>
                    <a:ea typeface="+mn-ea"/>
                    <a:cs typeface="+mn-cs"/>
                  </a:defRPr>
                </a:pPr>
                <a:endParaRPr lang="lv-LV"/>
              </a:p>
            </c:txPr>
            <c:dLblPos val="outEnd"/>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Sheet1!$D$9:$D$12</c:f>
              <c:strCache>
                <c:ptCount val="4"/>
                <c:pt idx="0">
                  <c:v>Viena dzīvokļa - 307 861</c:v>
                </c:pt>
                <c:pt idx="1">
                  <c:v>Divu dzīvokļu - 13 861</c:v>
                </c:pt>
                <c:pt idx="2">
                  <c:v>Triju un vairāku dzīvokļu - 39 504</c:v>
                </c:pt>
                <c:pt idx="3">
                  <c:v>Dažādu sociālo grupu - 663</c:v>
                </c:pt>
              </c:strCache>
            </c:strRef>
          </c:cat>
          <c:val>
            <c:numRef>
              <c:f>Sheet1!$E$9:$E$12</c:f>
              <c:numCache>
                <c:formatCode>#,##0</c:formatCode>
                <c:ptCount val="4"/>
                <c:pt idx="0">
                  <c:v>307861</c:v>
                </c:pt>
                <c:pt idx="1">
                  <c:v>13861</c:v>
                </c:pt>
                <c:pt idx="2">
                  <c:v>39504</c:v>
                </c:pt>
                <c:pt idx="3" formatCode="General">
                  <c:v>663</c:v>
                </c:pt>
              </c:numCache>
            </c:numRef>
          </c:val>
          <c:extLst xmlns:c16r2="http://schemas.microsoft.com/office/drawing/2015/06/chart">
            <c:ext xmlns:c16="http://schemas.microsoft.com/office/drawing/2014/chart" uri="{C3380CC4-5D6E-409C-BE32-E72D297353CC}">
              <c16:uniqueId val="{00000008-011A-4DED-AD87-15B846D14C67}"/>
            </c:ext>
          </c:extLst>
        </c:ser>
        <c:dLbls>
          <c:dLblPos val="outEnd"/>
          <c:showLegendKey val="0"/>
          <c:showVal val="0"/>
          <c:showCatName val="0"/>
          <c:showSerName val="0"/>
          <c:showPercent val="1"/>
          <c:showBubbleSize val="0"/>
          <c:showLeaderLines val="0"/>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D4A35B-67E5-4FBD-B2FD-7628F4C721A9}"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lv-LV"/>
        </a:p>
      </dgm:t>
    </dgm:pt>
    <dgm:pt modelId="{07224080-561D-42F2-983A-A49D79BD2E0C}">
      <dgm:prSet phldrT="[Text]"/>
      <dgm:spPr/>
      <dgm:t>
        <a:bodyPr/>
        <a:lstStyle/>
        <a:p>
          <a:r>
            <a:rPr lang="lv-LV" b="1" dirty="0">
              <a:latin typeface="+mj-lt"/>
              <a:ea typeface="Verdana" panose="020B0604030504040204" pitchFamily="34" charset="0"/>
              <a:cs typeface="Verdana" panose="020B0604030504040204" pitchFamily="34" charset="0"/>
            </a:rPr>
            <a:t>V</a:t>
          </a:r>
          <a:r>
            <a:rPr lang="en-US" b="1" dirty="0" err="1">
              <a:latin typeface="+mn-lt"/>
              <a:ea typeface="Verdana" panose="020B0604030504040204" pitchFamily="34" charset="0"/>
              <a:cs typeface="Verdana" panose="020B0604030504040204" pitchFamily="34" charset="0"/>
            </a:rPr>
            <a:t>eicināt</a:t>
          </a:r>
          <a:r>
            <a:rPr lang="en-US" b="1" dirty="0">
              <a:latin typeface="+mn-lt"/>
              <a:ea typeface="Verdana" panose="020B0604030504040204" pitchFamily="34" charset="0"/>
              <a:cs typeface="Verdana" panose="020B0604030504040204" pitchFamily="34" charset="0"/>
            </a:rPr>
            <a:t> </a:t>
          </a:r>
          <a:r>
            <a:rPr lang="en-US" b="1" dirty="0" err="1">
              <a:latin typeface="+mn-lt"/>
              <a:ea typeface="Verdana" panose="020B0604030504040204" pitchFamily="34" charset="0"/>
              <a:cs typeface="Verdana" panose="020B0604030504040204" pitchFamily="34" charset="0"/>
            </a:rPr>
            <a:t>mājokļ</a:t>
          </a:r>
          <a:r>
            <a:rPr lang="lv-LV" b="1" dirty="0">
              <a:latin typeface="+mn-lt"/>
              <a:ea typeface="Verdana" panose="020B0604030504040204" pitchFamily="34" charset="0"/>
              <a:cs typeface="Verdana" panose="020B0604030504040204" pitchFamily="34" charset="0"/>
            </a:rPr>
            <a:t>u</a:t>
          </a:r>
          <a:r>
            <a:rPr lang="en-US" b="1" dirty="0">
              <a:latin typeface="+mn-lt"/>
              <a:ea typeface="Verdana" panose="020B0604030504040204" pitchFamily="34" charset="0"/>
              <a:cs typeface="Verdana" panose="020B0604030504040204" pitchFamily="34" charset="0"/>
            </a:rPr>
            <a:t> </a:t>
          </a:r>
          <a:r>
            <a:rPr lang="en-US" b="1" dirty="0" err="1">
              <a:latin typeface="+mn-lt"/>
              <a:ea typeface="Verdana" panose="020B0604030504040204" pitchFamily="34" charset="0"/>
              <a:cs typeface="Verdana" panose="020B0604030504040204" pitchFamily="34" charset="0"/>
            </a:rPr>
            <a:t>kvalitāti</a:t>
          </a:r>
          <a:r>
            <a:rPr lang="en-US" b="1" dirty="0">
              <a:latin typeface="+mn-lt"/>
              <a:ea typeface="Verdana" panose="020B0604030504040204" pitchFamily="34" charset="0"/>
              <a:cs typeface="Verdana" panose="020B0604030504040204" pitchFamily="34" charset="0"/>
            </a:rPr>
            <a:t> un </a:t>
          </a:r>
          <a:r>
            <a:rPr lang="en-US" b="1" dirty="0" err="1">
              <a:latin typeface="+mn-lt"/>
              <a:ea typeface="Verdana" panose="020B0604030504040204" pitchFamily="34" charset="0"/>
              <a:cs typeface="Verdana" panose="020B0604030504040204" pitchFamily="34" charset="0"/>
            </a:rPr>
            <a:t>pieejamību</a:t>
          </a:r>
          <a:endParaRPr lang="lv-LV" dirty="0">
            <a:latin typeface="+mn-lt"/>
            <a:ea typeface="Verdana" panose="020B0604030504040204" pitchFamily="34" charset="0"/>
            <a:cs typeface="Verdana" panose="020B0604030504040204" pitchFamily="34" charset="0"/>
          </a:endParaRPr>
        </a:p>
      </dgm:t>
    </dgm:pt>
    <dgm:pt modelId="{C166D100-08C4-49F3-9924-69BCB637A44E}" type="parTrans" cxnId="{B93A9844-AC63-456F-B0C6-08990F256913}">
      <dgm:prSet/>
      <dgm:spPr/>
      <dgm:t>
        <a:bodyPr/>
        <a:lstStyle/>
        <a:p>
          <a:endParaRPr lang="lv-LV"/>
        </a:p>
      </dgm:t>
    </dgm:pt>
    <dgm:pt modelId="{606CC23D-80AE-4580-81D3-3DB87538506C}" type="sibTrans" cxnId="{B93A9844-AC63-456F-B0C6-08990F256913}">
      <dgm:prSet/>
      <dgm:spPr/>
      <dgm:t>
        <a:bodyPr/>
        <a:lstStyle/>
        <a:p>
          <a:endParaRPr lang="lv-LV"/>
        </a:p>
      </dgm:t>
    </dgm:pt>
    <dgm:pt modelId="{3BD50B16-C597-4FDA-8802-DE0F5E4CE2A2}">
      <dgm:prSet custT="1"/>
      <dgm:spPr/>
      <dgm:t>
        <a:bodyPr/>
        <a:lstStyle/>
        <a:p>
          <a:pPr algn="just">
            <a:lnSpc>
              <a:spcPct val="100000"/>
            </a:lnSpc>
            <a:spcBef>
              <a:spcPts val="1200"/>
            </a:spcBef>
            <a:spcAft>
              <a:spcPts val="600"/>
            </a:spcAft>
          </a:pPr>
          <a:r>
            <a:rPr lang="lv-LV" sz="2000" kern="1200" dirty="0">
              <a:solidFill>
                <a:schemeClr val="tx1"/>
              </a:solidFill>
              <a:latin typeface="+mj-lt"/>
              <a:ea typeface="Verdana" panose="020B0604030504040204" pitchFamily="34" charset="0"/>
              <a:cs typeface="Verdana" panose="020B0604030504040204" pitchFamily="34" charset="0"/>
            </a:rPr>
            <a:t>Sekmēt īres dzīvojamā fonda veidošanos un īres tirgus attīstību</a:t>
          </a:r>
        </a:p>
      </dgm:t>
    </dgm:pt>
    <dgm:pt modelId="{08B93C44-5292-4095-8FC5-7D0C98E3BE71}" type="parTrans" cxnId="{CF06B625-4546-4130-BAF4-17E87FC6D02E}">
      <dgm:prSet/>
      <dgm:spPr/>
      <dgm:t>
        <a:bodyPr/>
        <a:lstStyle/>
        <a:p>
          <a:endParaRPr lang="lv-LV"/>
        </a:p>
      </dgm:t>
    </dgm:pt>
    <dgm:pt modelId="{32C875CB-8F81-4B6A-AD21-6E73C2F0E9C9}" type="sibTrans" cxnId="{CF06B625-4546-4130-BAF4-17E87FC6D02E}">
      <dgm:prSet/>
      <dgm:spPr/>
      <dgm:t>
        <a:bodyPr/>
        <a:lstStyle/>
        <a:p>
          <a:endParaRPr lang="lv-LV"/>
        </a:p>
      </dgm:t>
    </dgm:pt>
    <dgm:pt modelId="{437B072D-11E4-49C4-9945-EAADA6903A9D}">
      <dgm:prSet custT="1"/>
      <dgm:spPr/>
      <dgm:t>
        <a:bodyPr/>
        <a:lstStyle/>
        <a:p>
          <a:pPr algn="just">
            <a:lnSpc>
              <a:spcPct val="100000"/>
            </a:lnSpc>
            <a:spcBef>
              <a:spcPts val="1200"/>
            </a:spcBef>
            <a:spcAft>
              <a:spcPts val="600"/>
            </a:spcAft>
          </a:pPr>
          <a:r>
            <a:rPr lang="lv-LV" sz="2000" kern="1200" dirty="0">
              <a:solidFill>
                <a:schemeClr val="tx1"/>
              </a:solidFill>
              <a:latin typeface="+mj-lt"/>
              <a:ea typeface="Verdana" panose="020B0604030504040204" pitchFamily="34" charset="0"/>
              <a:cs typeface="Verdana" panose="020B0604030504040204" pitchFamily="34" charset="0"/>
            </a:rPr>
            <a:t>Nodrošināt efektīvu dzīvojamo māju pārvaldīšanu</a:t>
          </a:r>
        </a:p>
      </dgm:t>
    </dgm:pt>
    <dgm:pt modelId="{E919943A-5926-4077-B46D-CA68D64A315B}" type="parTrans" cxnId="{A32180F2-9FEC-4430-96FB-26DA227F450B}">
      <dgm:prSet/>
      <dgm:spPr/>
      <dgm:t>
        <a:bodyPr/>
        <a:lstStyle/>
        <a:p>
          <a:endParaRPr lang="lv-LV"/>
        </a:p>
      </dgm:t>
    </dgm:pt>
    <dgm:pt modelId="{1B801CE4-F674-4449-B728-4FCD654FB0F3}" type="sibTrans" cxnId="{A32180F2-9FEC-4430-96FB-26DA227F450B}">
      <dgm:prSet/>
      <dgm:spPr/>
      <dgm:t>
        <a:bodyPr/>
        <a:lstStyle/>
        <a:p>
          <a:endParaRPr lang="lv-LV"/>
        </a:p>
      </dgm:t>
    </dgm:pt>
    <dgm:pt modelId="{CDA74315-BAEA-4189-898F-9462B5504C48}">
      <dgm:prSet custT="1"/>
      <dgm:spPr/>
      <dgm:t>
        <a:bodyPr/>
        <a:lstStyle/>
        <a:p>
          <a:pPr algn="just">
            <a:lnSpc>
              <a:spcPct val="100000"/>
            </a:lnSpc>
            <a:spcBef>
              <a:spcPts val="1200"/>
            </a:spcBef>
            <a:spcAft>
              <a:spcPts val="600"/>
            </a:spcAft>
          </a:pPr>
          <a:r>
            <a:rPr lang="lv-LV" sz="2000" kern="1200" dirty="0">
              <a:solidFill>
                <a:schemeClr val="tx1"/>
              </a:solidFill>
              <a:latin typeface="+mj-lt"/>
              <a:ea typeface="Verdana" panose="020B0604030504040204" pitchFamily="34" charset="0"/>
              <a:cs typeface="Verdana" panose="020B0604030504040204" pitchFamily="34" charset="0"/>
            </a:rPr>
            <a:t>Atbalstīt enerģiju taupošus pasākumus dzīvojamās mājās</a:t>
          </a:r>
        </a:p>
      </dgm:t>
    </dgm:pt>
    <dgm:pt modelId="{0475D7B1-DD91-49D0-92E0-70925F7847A7}" type="parTrans" cxnId="{286E543B-27CD-4C13-8A51-1A14C7DCB3C3}">
      <dgm:prSet/>
      <dgm:spPr/>
      <dgm:t>
        <a:bodyPr/>
        <a:lstStyle/>
        <a:p>
          <a:endParaRPr lang="lv-LV"/>
        </a:p>
      </dgm:t>
    </dgm:pt>
    <dgm:pt modelId="{B6CD8F7B-580E-4433-A02F-A10D918EA10E}" type="sibTrans" cxnId="{286E543B-27CD-4C13-8A51-1A14C7DCB3C3}">
      <dgm:prSet/>
      <dgm:spPr/>
      <dgm:t>
        <a:bodyPr/>
        <a:lstStyle/>
        <a:p>
          <a:endParaRPr lang="lv-LV"/>
        </a:p>
      </dgm:t>
    </dgm:pt>
    <dgm:pt modelId="{62E80C69-56C0-4EA0-BDD8-5E1585FF61DA}">
      <dgm:prSet custT="1"/>
      <dgm:spPr/>
      <dgm:t>
        <a:bodyPr/>
        <a:lstStyle/>
        <a:p>
          <a:pPr algn="just">
            <a:lnSpc>
              <a:spcPct val="100000"/>
            </a:lnSpc>
            <a:spcBef>
              <a:spcPts val="1200"/>
            </a:spcBef>
            <a:spcAft>
              <a:spcPts val="600"/>
            </a:spcAft>
          </a:pPr>
          <a:endParaRPr lang="lv-LV" sz="2000" kern="1200" dirty="0">
            <a:solidFill>
              <a:schemeClr val="tx1"/>
            </a:solidFill>
            <a:latin typeface="+mj-lt"/>
            <a:ea typeface="Verdana" panose="020B0604030504040204" pitchFamily="34" charset="0"/>
            <a:cs typeface="Verdana" panose="020B0604030504040204" pitchFamily="34" charset="0"/>
          </a:endParaRPr>
        </a:p>
      </dgm:t>
    </dgm:pt>
    <dgm:pt modelId="{680E6BF0-A4C0-47BF-A02D-49A5D520B8A0}" type="parTrans" cxnId="{57918C66-9B46-489A-9316-93274F508A70}">
      <dgm:prSet/>
      <dgm:spPr/>
      <dgm:t>
        <a:bodyPr/>
        <a:lstStyle/>
        <a:p>
          <a:endParaRPr lang="lv-LV"/>
        </a:p>
      </dgm:t>
    </dgm:pt>
    <dgm:pt modelId="{BDEF37FD-078B-4304-99DE-668BB5D26A22}" type="sibTrans" cxnId="{57918C66-9B46-489A-9316-93274F508A70}">
      <dgm:prSet/>
      <dgm:spPr/>
      <dgm:t>
        <a:bodyPr/>
        <a:lstStyle/>
        <a:p>
          <a:endParaRPr lang="lv-LV"/>
        </a:p>
      </dgm:t>
    </dgm:pt>
    <dgm:pt modelId="{39F1E835-8F8C-4B42-953E-CB82564F6CC4}">
      <dgm:prSet custT="1"/>
      <dgm:spPr/>
      <dgm:t>
        <a:bodyPr/>
        <a:lstStyle/>
        <a:p>
          <a:pPr algn="just">
            <a:lnSpc>
              <a:spcPct val="100000"/>
            </a:lnSpc>
            <a:spcBef>
              <a:spcPts val="1200"/>
            </a:spcBef>
            <a:spcAft>
              <a:spcPts val="600"/>
            </a:spcAft>
          </a:pPr>
          <a:endParaRPr lang="lv-LV" sz="2000" kern="1200" dirty="0">
            <a:solidFill>
              <a:schemeClr val="tx1"/>
            </a:solidFill>
            <a:latin typeface="+mj-lt"/>
            <a:ea typeface="Verdana" panose="020B0604030504040204" pitchFamily="34" charset="0"/>
            <a:cs typeface="Verdana" panose="020B0604030504040204" pitchFamily="34" charset="0"/>
          </a:endParaRPr>
        </a:p>
      </dgm:t>
    </dgm:pt>
    <dgm:pt modelId="{C607BE5C-7F00-4E2D-95B7-B56F18857F78}" type="parTrans" cxnId="{0B05DB10-8748-41D9-817B-B06ACBA09B71}">
      <dgm:prSet/>
      <dgm:spPr/>
      <dgm:t>
        <a:bodyPr/>
        <a:lstStyle/>
        <a:p>
          <a:endParaRPr lang="lv-LV"/>
        </a:p>
      </dgm:t>
    </dgm:pt>
    <dgm:pt modelId="{B36D634E-78BE-41D9-8D85-7AE9168F4EE5}" type="sibTrans" cxnId="{0B05DB10-8748-41D9-817B-B06ACBA09B71}">
      <dgm:prSet/>
      <dgm:spPr/>
      <dgm:t>
        <a:bodyPr/>
        <a:lstStyle/>
        <a:p>
          <a:endParaRPr lang="lv-LV"/>
        </a:p>
      </dgm:t>
    </dgm:pt>
    <dgm:pt modelId="{295A52F7-8742-48C9-990F-B63085068854}" type="pres">
      <dgm:prSet presAssocID="{88D4A35B-67E5-4FBD-B2FD-7628F4C721A9}" presName="Name0" presStyleCnt="0">
        <dgm:presLayoutVars>
          <dgm:chMax val="7"/>
          <dgm:chPref val="7"/>
          <dgm:dir/>
          <dgm:animLvl val="lvl"/>
        </dgm:presLayoutVars>
      </dgm:prSet>
      <dgm:spPr/>
      <dgm:t>
        <a:bodyPr/>
        <a:lstStyle/>
        <a:p>
          <a:endParaRPr lang="lv-LV"/>
        </a:p>
      </dgm:t>
    </dgm:pt>
    <dgm:pt modelId="{DC8E8F01-537A-4F7F-AC12-BEED8F0244AC}" type="pres">
      <dgm:prSet presAssocID="{07224080-561D-42F2-983A-A49D79BD2E0C}" presName="Accent1" presStyleCnt="0"/>
      <dgm:spPr/>
    </dgm:pt>
    <dgm:pt modelId="{59B4CCD0-FBC4-4042-A247-D9E7EC11678A}" type="pres">
      <dgm:prSet presAssocID="{07224080-561D-42F2-983A-A49D79BD2E0C}" presName="Accent" presStyleLbl="node1" presStyleIdx="0" presStyleCnt="1" custScaleX="87064" custScaleY="81588"/>
      <dgm:spPr/>
    </dgm:pt>
    <dgm:pt modelId="{4948A242-4FFA-4E49-AB2C-182F7571685D}" type="pres">
      <dgm:prSet presAssocID="{07224080-561D-42F2-983A-A49D79BD2E0C}" presName="Child1" presStyleLbl="revTx" presStyleIdx="0" presStyleCnt="2" custScaleX="131549" custScaleY="197867">
        <dgm:presLayoutVars>
          <dgm:chMax val="0"/>
          <dgm:chPref val="0"/>
          <dgm:bulletEnabled val="1"/>
        </dgm:presLayoutVars>
      </dgm:prSet>
      <dgm:spPr/>
      <dgm:t>
        <a:bodyPr/>
        <a:lstStyle/>
        <a:p>
          <a:endParaRPr lang="lv-LV"/>
        </a:p>
      </dgm:t>
    </dgm:pt>
    <dgm:pt modelId="{4BD5F7C1-F86A-4A13-8874-FCB445A7664E}" type="pres">
      <dgm:prSet presAssocID="{07224080-561D-42F2-983A-A49D79BD2E0C}" presName="Parent1" presStyleLbl="revTx" presStyleIdx="1" presStyleCnt="2">
        <dgm:presLayoutVars>
          <dgm:chMax val="1"/>
          <dgm:chPref val="1"/>
          <dgm:bulletEnabled val="1"/>
        </dgm:presLayoutVars>
      </dgm:prSet>
      <dgm:spPr/>
      <dgm:t>
        <a:bodyPr/>
        <a:lstStyle/>
        <a:p>
          <a:endParaRPr lang="lv-LV"/>
        </a:p>
      </dgm:t>
    </dgm:pt>
  </dgm:ptLst>
  <dgm:cxnLst>
    <dgm:cxn modelId="{45C7CEAC-F635-4EE1-9464-7FE11C06F673}" type="presOf" srcId="{62E80C69-56C0-4EA0-BDD8-5E1585FF61DA}" destId="{4948A242-4FFA-4E49-AB2C-182F7571685D}" srcOrd="0" destOrd="1" presId="urn:microsoft.com/office/officeart/2009/layout/CircleArrowProcess"/>
    <dgm:cxn modelId="{57918C66-9B46-489A-9316-93274F508A70}" srcId="{07224080-561D-42F2-983A-A49D79BD2E0C}" destId="{62E80C69-56C0-4EA0-BDD8-5E1585FF61DA}" srcOrd="1" destOrd="0" parTransId="{680E6BF0-A4C0-47BF-A02D-49A5D520B8A0}" sibTransId="{BDEF37FD-078B-4304-99DE-668BB5D26A22}"/>
    <dgm:cxn modelId="{286E543B-27CD-4C13-8A51-1A14C7DCB3C3}" srcId="{07224080-561D-42F2-983A-A49D79BD2E0C}" destId="{CDA74315-BAEA-4189-898F-9462B5504C48}" srcOrd="4" destOrd="0" parTransId="{0475D7B1-DD91-49D0-92E0-70925F7847A7}" sibTransId="{B6CD8F7B-580E-4433-A02F-A10D918EA10E}"/>
    <dgm:cxn modelId="{82B04E75-B77A-44D1-9E32-A61BC5F3BC8D}" type="presOf" srcId="{CDA74315-BAEA-4189-898F-9462B5504C48}" destId="{4948A242-4FFA-4E49-AB2C-182F7571685D}" srcOrd="0" destOrd="4" presId="urn:microsoft.com/office/officeart/2009/layout/CircleArrowProcess"/>
    <dgm:cxn modelId="{89ABC1FC-7052-4C0F-9348-DD6F3A6A8751}" type="presOf" srcId="{07224080-561D-42F2-983A-A49D79BD2E0C}" destId="{4BD5F7C1-F86A-4A13-8874-FCB445A7664E}" srcOrd="0" destOrd="0" presId="urn:microsoft.com/office/officeart/2009/layout/CircleArrowProcess"/>
    <dgm:cxn modelId="{A32180F2-9FEC-4430-96FB-26DA227F450B}" srcId="{07224080-561D-42F2-983A-A49D79BD2E0C}" destId="{437B072D-11E4-49C4-9945-EAADA6903A9D}" srcOrd="2" destOrd="0" parTransId="{E919943A-5926-4077-B46D-CA68D64A315B}" sibTransId="{1B801CE4-F674-4449-B728-4FCD654FB0F3}"/>
    <dgm:cxn modelId="{CF06B625-4546-4130-BAF4-17E87FC6D02E}" srcId="{07224080-561D-42F2-983A-A49D79BD2E0C}" destId="{3BD50B16-C597-4FDA-8802-DE0F5E4CE2A2}" srcOrd="0" destOrd="0" parTransId="{08B93C44-5292-4095-8FC5-7D0C98E3BE71}" sibTransId="{32C875CB-8F81-4B6A-AD21-6E73C2F0E9C9}"/>
    <dgm:cxn modelId="{A48431AC-FC71-4A8A-9E4D-A0405C4FA8B9}" type="presOf" srcId="{437B072D-11E4-49C4-9945-EAADA6903A9D}" destId="{4948A242-4FFA-4E49-AB2C-182F7571685D}" srcOrd="0" destOrd="2" presId="urn:microsoft.com/office/officeart/2009/layout/CircleArrowProcess"/>
    <dgm:cxn modelId="{B93A9844-AC63-456F-B0C6-08990F256913}" srcId="{88D4A35B-67E5-4FBD-B2FD-7628F4C721A9}" destId="{07224080-561D-42F2-983A-A49D79BD2E0C}" srcOrd="0" destOrd="0" parTransId="{C166D100-08C4-49F3-9924-69BCB637A44E}" sibTransId="{606CC23D-80AE-4580-81D3-3DB87538506C}"/>
    <dgm:cxn modelId="{0B05DB10-8748-41D9-817B-B06ACBA09B71}" srcId="{07224080-561D-42F2-983A-A49D79BD2E0C}" destId="{39F1E835-8F8C-4B42-953E-CB82564F6CC4}" srcOrd="3" destOrd="0" parTransId="{C607BE5C-7F00-4E2D-95B7-B56F18857F78}" sibTransId="{B36D634E-78BE-41D9-8D85-7AE9168F4EE5}"/>
    <dgm:cxn modelId="{8FB267EB-5F5E-48D1-A33D-0B5E8D938C46}" type="presOf" srcId="{3BD50B16-C597-4FDA-8802-DE0F5E4CE2A2}" destId="{4948A242-4FFA-4E49-AB2C-182F7571685D}" srcOrd="0" destOrd="0" presId="urn:microsoft.com/office/officeart/2009/layout/CircleArrowProcess"/>
    <dgm:cxn modelId="{7D3FBFD5-959B-4F8F-B60D-D8142C5CEE2A}" type="presOf" srcId="{39F1E835-8F8C-4B42-953E-CB82564F6CC4}" destId="{4948A242-4FFA-4E49-AB2C-182F7571685D}" srcOrd="0" destOrd="3" presId="urn:microsoft.com/office/officeart/2009/layout/CircleArrowProcess"/>
    <dgm:cxn modelId="{319EA6D2-B198-4907-AC85-A88CCB2517F6}" type="presOf" srcId="{88D4A35B-67E5-4FBD-B2FD-7628F4C721A9}" destId="{295A52F7-8742-48C9-990F-B63085068854}" srcOrd="0" destOrd="0" presId="urn:microsoft.com/office/officeart/2009/layout/CircleArrowProcess"/>
    <dgm:cxn modelId="{B19BA6EC-E2DD-4390-8D46-1AC4783571FB}" type="presParOf" srcId="{295A52F7-8742-48C9-990F-B63085068854}" destId="{DC8E8F01-537A-4F7F-AC12-BEED8F0244AC}" srcOrd="0" destOrd="0" presId="urn:microsoft.com/office/officeart/2009/layout/CircleArrowProcess"/>
    <dgm:cxn modelId="{02EEF378-7C9E-4A4E-AA72-A363428789D6}" type="presParOf" srcId="{DC8E8F01-537A-4F7F-AC12-BEED8F0244AC}" destId="{59B4CCD0-FBC4-4042-A247-D9E7EC11678A}" srcOrd="0" destOrd="0" presId="urn:microsoft.com/office/officeart/2009/layout/CircleArrowProcess"/>
    <dgm:cxn modelId="{FA361E78-3D43-4D27-A448-950341E79F95}" type="presParOf" srcId="{295A52F7-8742-48C9-990F-B63085068854}" destId="{4948A242-4FFA-4E49-AB2C-182F7571685D}" srcOrd="1" destOrd="0" presId="urn:microsoft.com/office/officeart/2009/layout/CircleArrowProcess"/>
    <dgm:cxn modelId="{81F518D6-314E-410A-B51D-F6E8FD834325}" type="presParOf" srcId="{295A52F7-8742-48C9-990F-B63085068854}" destId="{4BD5F7C1-F86A-4A13-8874-FCB445A7664E}" srcOrd="2"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B4CCD0-FBC4-4042-A247-D9E7EC11678A}">
      <dsp:nvSpPr>
        <dsp:cNvPr id="0" name=""/>
        <dsp:cNvSpPr/>
      </dsp:nvSpPr>
      <dsp:spPr>
        <a:xfrm>
          <a:off x="90999" y="451817"/>
          <a:ext cx="4272024" cy="4004220"/>
        </a:xfrm>
        <a:prstGeom prst="circularArrow">
          <a:avLst>
            <a:gd name="adj1" fmla="val 10980"/>
            <a:gd name="adj2" fmla="val 1142322"/>
            <a:gd name="adj3" fmla="val 9000000"/>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48A242-4FFA-4E49-AB2C-182F7571685D}">
      <dsp:nvSpPr>
        <dsp:cNvPr id="0" name=""/>
        <dsp:cNvSpPr/>
      </dsp:nvSpPr>
      <dsp:spPr>
        <a:xfrm>
          <a:off x="4216693" y="502157"/>
          <a:ext cx="3873498" cy="38853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228600" lvl="1" indent="-228600" algn="just" defTabSz="889000">
            <a:lnSpc>
              <a:spcPct val="100000"/>
            </a:lnSpc>
            <a:spcBef>
              <a:spcPct val="0"/>
            </a:spcBef>
            <a:spcAft>
              <a:spcPts val="600"/>
            </a:spcAft>
            <a:buChar char="••"/>
          </a:pPr>
          <a:r>
            <a:rPr lang="lv-LV" sz="2000" kern="1200" dirty="0">
              <a:solidFill>
                <a:schemeClr val="tx1"/>
              </a:solidFill>
              <a:latin typeface="+mj-lt"/>
              <a:ea typeface="Verdana" panose="020B0604030504040204" pitchFamily="34" charset="0"/>
              <a:cs typeface="Verdana" panose="020B0604030504040204" pitchFamily="34" charset="0"/>
            </a:rPr>
            <a:t>Sekmēt īres dzīvojamā fonda veidošanos un īres tirgus attīstību</a:t>
          </a:r>
        </a:p>
        <a:p>
          <a:pPr marL="228600" lvl="1" indent="-228600" algn="just" defTabSz="889000">
            <a:lnSpc>
              <a:spcPct val="100000"/>
            </a:lnSpc>
            <a:spcBef>
              <a:spcPct val="0"/>
            </a:spcBef>
            <a:spcAft>
              <a:spcPts val="600"/>
            </a:spcAft>
            <a:buChar char="••"/>
          </a:pPr>
          <a:endParaRPr lang="lv-LV" sz="2000" kern="1200" dirty="0">
            <a:solidFill>
              <a:schemeClr val="tx1"/>
            </a:solidFill>
            <a:latin typeface="+mj-lt"/>
            <a:ea typeface="Verdana" panose="020B0604030504040204" pitchFamily="34" charset="0"/>
            <a:cs typeface="Verdana" panose="020B0604030504040204" pitchFamily="34" charset="0"/>
          </a:endParaRPr>
        </a:p>
        <a:p>
          <a:pPr marL="228600" lvl="1" indent="-228600" algn="just" defTabSz="889000">
            <a:lnSpc>
              <a:spcPct val="100000"/>
            </a:lnSpc>
            <a:spcBef>
              <a:spcPct val="0"/>
            </a:spcBef>
            <a:spcAft>
              <a:spcPts val="600"/>
            </a:spcAft>
            <a:buChar char="••"/>
          </a:pPr>
          <a:r>
            <a:rPr lang="lv-LV" sz="2000" kern="1200" dirty="0">
              <a:solidFill>
                <a:schemeClr val="tx1"/>
              </a:solidFill>
              <a:latin typeface="+mj-lt"/>
              <a:ea typeface="Verdana" panose="020B0604030504040204" pitchFamily="34" charset="0"/>
              <a:cs typeface="Verdana" panose="020B0604030504040204" pitchFamily="34" charset="0"/>
            </a:rPr>
            <a:t>Nodrošināt efektīvu dzīvojamo māju pārvaldīšanu</a:t>
          </a:r>
        </a:p>
        <a:p>
          <a:pPr marL="228600" lvl="1" indent="-228600" algn="just" defTabSz="889000">
            <a:lnSpc>
              <a:spcPct val="100000"/>
            </a:lnSpc>
            <a:spcBef>
              <a:spcPct val="0"/>
            </a:spcBef>
            <a:spcAft>
              <a:spcPts val="600"/>
            </a:spcAft>
            <a:buChar char="••"/>
          </a:pPr>
          <a:endParaRPr lang="lv-LV" sz="2000" kern="1200" dirty="0">
            <a:solidFill>
              <a:schemeClr val="tx1"/>
            </a:solidFill>
            <a:latin typeface="+mj-lt"/>
            <a:ea typeface="Verdana" panose="020B0604030504040204" pitchFamily="34" charset="0"/>
            <a:cs typeface="Verdana" panose="020B0604030504040204" pitchFamily="34" charset="0"/>
          </a:endParaRPr>
        </a:p>
        <a:p>
          <a:pPr marL="228600" lvl="1" indent="-228600" algn="just" defTabSz="889000">
            <a:lnSpc>
              <a:spcPct val="100000"/>
            </a:lnSpc>
            <a:spcBef>
              <a:spcPct val="0"/>
            </a:spcBef>
            <a:spcAft>
              <a:spcPts val="600"/>
            </a:spcAft>
            <a:buChar char="••"/>
          </a:pPr>
          <a:r>
            <a:rPr lang="lv-LV" sz="2000" kern="1200" dirty="0">
              <a:solidFill>
                <a:schemeClr val="tx1"/>
              </a:solidFill>
              <a:latin typeface="+mj-lt"/>
              <a:ea typeface="Verdana" panose="020B0604030504040204" pitchFamily="34" charset="0"/>
              <a:cs typeface="Verdana" panose="020B0604030504040204" pitchFamily="34" charset="0"/>
            </a:rPr>
            <a:t>Atbalstīt enerģiju taupošus pasākumus dzīvojamās mājās</a:t>
          </a:r>
        </a:p>
      </dsp:txBody>
      <dsp:txXfrm>
        <a:off x="4216693" y="502157"/>
        <a:ext cx="3873498" cy="3885381"/>
      </dsp:txXfrm>
    </dsp:sp>
    <dsp:sp modelId="{4BD5F7C1-F86A-4A13-8874-FCB445A7664E}">
      <dsp:nvSpPr>
        <dsp:cNvPr id="0" name=""/>
        <dsp:cNvSpPr/>
      </dsp:nvSpPr>
      <dsp:spPr>
        <a:xfrm>
          <a:off x="857216" y="1776643"/>
          <a:ext cx="2738019" cy="1368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lv-LV" sz="2900" b="1" kern="1200" dirty="0">
              <a:latin typeface="+mj-lt"/>
              <a:ea typeface="Verdana" panose="020B0604030504040204" pitchFamily="34" charset="0"/>
              <a:cs typeface="Verdana" panose="020B0604030504040204" pitchFamily="34" charset="0"/>
            </a:rPr>
            <a:t>V</a:t>
          </a:r>
          <a:r>
            <a:rPr lang="en-US" sz="2900" b="1" kern="1200" dirty="0" err="1">
              <a:latin typeface="+mn-lt"/>
              <a:ea typeface="Verdana" panose="020B0604030504040204" pitchFamily="34" charset="0"/>
              <a:cs typeface="Verdana" panose="020B0604030504040204" pitchFamily="34" charset="0"/>
            </a:rPr>
            <a:t>eicināt</a:t>
          </a:r>
          <a:r>
            <a:rPr lang="en-US" sz="2900" b="1" kern="1200" dirty="0">
              <a:latin typeface="+mn-lt"/>
              <a:ea typeface="Verdana" panose="020B0604030504040204" pitchFamily="34" charset="0"/>
              <a:cs typeface="Verdana" panose="020B0604030504040204" pitchFamily="34" charset="0"/>
            </a:rPr>
            <a:t> </a:t>
          </a:r>
          <a:r>
            <a:rPr lang="en-US" sz="2900" b="1" kern="1200" dirty="0" err="1">
              <a:latin typeface="+mn-lt"/>
              <a:ea typeface="Verdana" panose="020B0604030504040204" pitchFamily="34" charset="0"/>
              <a:cs typeface="Verdana" panose="020B0604030504040204" pitchFamily="34" charset="0"/>
            </a:rPr>
            <a:t>mājokļ</a:t>
          </a:r>
          <a:r>
            <a:rPr lang="lv-LV" sz="2900" b="1" kern="1200" dirty="0">
              <a:latin typeface="+mn-lt"/>
              <a:ea typeface="Verdana" panose="020B0604030504040204" pitchFamily="34" charset="0"/>
              <a:cs typeface="Verdana" panose="020B0604030504040204" pitchFamily="34" charset="0"/>
            </a:rPr>
            <a:t>u</a:t>
          </a:r>
          <a:r>
            <a:rPr lang="en-US" sz="2900" b="1" kern="1200" dirty="0">
              <a:latin typeface="+mn-lt"/>
              <a:ea typeface="Verdana" panose="020B0604030504040204" pitchFamily="34" charset="0"/>
              <a:cs typeface="Verdana" panose="020B0604030504040204" pitchFamily="34" charset="0"/>
            </a:rPr>
            <a:t> </a:t>
          </a:r>
          <a:r>
            <a:rPr lang="en-US" sz="2900" b="1" kern="1200" dirty="0" err="1">
              <a:latin typeface="+mn-lt"/>
              <a:ea typeface="Verdana" panose="020B0604030504040204" pitchFamily="34" charset="0"/>
              <a:cs typeface="Verdana" panose="020B0604030504040204" pitchFamily="34" charset="0"/>
            </a:rPr>
            <a:t>kvalitāti</a:t>
          </a:r>
          <a:r>
            <a:rPr lang="en-US" sz="2900" b="1" kern="1200" dirty="0">
              <a:latin typeface="+mn-lt"/>
              <a:ea typeface="Verdana" panose="020B0604030504040204" pitchFamily="34" charset="0"/>
              <a:cs typeface="Verdana" panose="020B0604030504040204" pitchFamily="34" charset="0"/>
            </a:rPr>
            <a:t> un </a:t>
          </a:r>
          <a:r>
            <a:rPr lang="en-US" sz="2900" b="1" kern="1200" dirty="0" err="1">
              <a:latin typeface="+mn-lt"/>
              <a:ea typeface="Verdana" panose="020B0604030504040204" pitchFamily="34" charset="0"/>
              <a:cs typeface="Verdana" panose="020B0604030504040204" pitchFamily="34" charset="0"/>
            </a:rPr>
            <a:t>pieejamību</a:t>
          </a:r>
          <a:endParaRPr lang="lv-LV" sz="2900" kern="1200" dirty="0">
            <a:latin typeface="+mn-lt"/>
            <a:ea typeface="Verdana" panose="020B0604030504040204" pitchFamily="34" charset="0"/>
            <a:cs typeface="Verdana" panose="020B0604030504040204" pitchFamily="34" charset="0"/>
          </a:endParaRPr>
        </a:p>
      </dsp:txBody>
      <dsp:txXfrm>
        <a:off x="857216" y="1776643"/>
        <a:ext cx="2738019" cy="1368800"/>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4186"/>
          </a:xfrm>
          <a:prstGeom prst="rect">
            <a:avLst/>
          </a:prstGeom>
        </p:spPr>
        <p:txBody>
          <a:bodyPr vert="horz" lIns="92137" tIns="46068" rIns="92137" bIns="46068" rtlCol="0"/>
          <a:lstStyle>
            <a:lvl1pPr algn="l">
              <a:defRPr sz="1200">
                <a:cs typeface="Arial" charset="0"/>
              </a:defRPr>
            </a:lvl1pPr>
          </a:lstStyle>
          <a:p>
            <a:pPr>
              <a:defRPr/>
            </a:pPr>
            <a:endParaRPr lang="lv-LV"/>
          </a:p>
        </p:txBody>
      </p:sp>
      <p:sp>
        <p:nvSpPr>
          <p:cNvPr id="3" name="Date Placeholder 2"/>
          <p:cNvSpPr>
            <a:spLocks noGrp="1"/>
          </p:cNvSpPr>
          <p:nvPr>
            <p:ph type="dt" sz="quarter" idx="1"/>
          </p:nvPr>
        </p:nvSpPr>
        <p:spPr>
          <a:xfrm>
            <a:off x="3849689" y="0"/>
            <a:ext cx="2946400" cy="494186"/>
          </a:xfrm>
          <a:prstGeom prst="rect">
            <a:avLst/>
          </a:prstGeom>
        </p:spPr>
        <p:txBody>
          <a:bodyPr vert="horz" lIns="92137" tIns="46068" rIns="92137" bIns="46068" rtlCol="0"/>
          <a:lstStyle>
            <a:lvl1pPr algn="r">
              <a:defRPr sz="1200">
                <a:cs typeface="Arial" charset="0"/>
              </a:defRPr>
            </a:lvl1pPr>
          </a:lstStyle>
          <a:p>
            <a:pPr>
              <a:defRPr/>
            </a:pPr>
            <a:fld id="{E1C8CA95-039B-4637-B7A9-4E509D899F5E}" type="datetimeFigureOut">
              <a:rPr lang="lv-LV"/>
              <a:pPr>
                <a:defRPr/>
              </a:pPr>
              <a:t>28.11.2017</a:t>
            </a:fld>
            <a:endParaRPr lang="lv-LV"/>
          </a:p>
        </p:txBody>
      </p:sp>
      <p:sp>
        <p:nvSpPr>
          <p:cNvPr id="4" name="Footer Placeholder 3"/>
          <p:cNvSpPr>
            <a:spLocks noGrp="1"/>
          </p:cNvSpPr>
          <p:nvPr>
            <p:ph type="ftr" sz="quarter" idx="2"/>
          </p:nvPr>
        </p:nvSpPr>
        <p:spPr>
          <a:xfrm>
            <a:off x="1" y="9376902"/>
            <a:ext cx="2946400" cy="494185"/>
          </a:xfrm>
          <a:prstGeom prst="rect">
            <a:avLst/>
          </a:prstGeom>
        </p:spPr>
        <p:txBody>
          <a:bodyPr vert="horz" lIns="92137" tIns="46068" rIns="92137" bIns="46068" rtlCol="0" anchor="b"/>
          <a:lstStyle>
            <a:lvl1pPr algn="l">
              <a:defRPr sz="1200">
                <a:cs typeface="Arial" charset="0"/>
              </a:defRPr>
            </a:lvl1pPr>
          </a:lstStyle>
          <a:p>
            <a:pPr>
              <a:defRPr/>
            </a:pPr>
            <a:endParaRPr lang="lv-LV"/>
          </a:p>
        </p:txBody>
      </p:sp>
      <p:sp>
        <p:nvSpPr>
          <p:cNvPr id="5" name="Slide Number Placeholder 4"/>
          <p:cNvSpPr>
            <a:spLocks noGrp="1"/>
          </p:cNvSpPr>
          <p:nvPr>
            <p:ph type="sldNum" sz="quarter" idx="3"/>
          </p:nvPr>
        </p:nvSpPr>
        <p:spPr>
          <a:xfrm>
            <a:off x="3849689" y="9376902"/>
            <a:ext cx="2946400" cy="494185"/>
          </a:xfrm>
          <a:prstGeom prst="rect">
            <a:avLst/>
          </a:prstGeom>
        </p:spPr>
        <p:txBody>
          <a:bodyPr vert="horz" wrap="square" lIns="92137" tIns="46068" rIns="92137" bIns="46068" numCol="1" anchor="b" anchorCtr="0" compatLnSpc="1">
            <a:prstTxWarp prst="textNoShape">
              <a:avLst/>
            </a:prstTxWarp>
          </a:bodyPr>
          <a:lstStyle>
            <a:lvl1pPr algn="r">
              <a:defRPr sz="1200"/>
            </a:lvl1pPr>
          </a:lstStyle>
          <a:p>
            <a:fld id="{BE6D5904-9C26-4257-93D4-F3D5FEF53A3A}" type="slidenum">
              <a:rPr lang="lv-LV" altLang="lv-LV"/>
              <a:pPr/>
              <a:t>‹#›</a:t>
            </a:fld>
            <a:endParaRPr lang="lv-LV" altLang="lv-LV"/>
          </a:p>
        </p:txBody>
      </p:sp>
    </p:spTree>
    <p:extLst>
      <p:ext uri="{BB962C8B-B14F-4D97-AF65-F5344CB8AC3E}">
        <p14:creationId xmlns:p14="http://schemas.microsoft.com/office/powerpoint/2010/main" val="30508168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4186"/>
          </a:xfrm>
          <a:prstGeom prst="rect">
            <a:avLst/>
          </a:prstGeom>
        </p:spPr>
        <p:txBody>
          <a:bodyPr vert="horz" lIns="92137" tIns="46068" rIns="92137" bIns="46068" rtlCol="0"/>
          <a:lstStyle>
            <a:lvl1pPr algn="l" defTabSz="946735" fontAlgn="auto">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849689" y="0"/>
            <a:ext cx="2946400" cy="494186"/>
          </a:xfrm>
          <a:prstGeom prst="rect">
            <a:avLst/>
          </a:prstGeom>
        </p:spPr>
        <p:txBody>
          <a:bodyPr vert="horz" lIns="92137" tIns="46068" rIns="92137" bIns="46068" rtlCol="0"/>
          <a:lstStyle>
            <a:lvl1pPr algn="r" defTabSz="946735" fontAlgn="auto">
              <a:spcBef>
                <a:spcPts val="0"/>
              </a:spcBef>
              <a:spcAft>
                <a:spcPts val="0"/>
              </a:spcAft>
              <a:defRPr sz="1200">
                <a:latin typeface="+mn-lt"/>
                <a:cs typeface="+mn-cs"/>
              </a:defRPr>
            </a:lvl1pPr>
          </a:lstStyle>
          <a:p>
            <a:pPr>
              <a:defRPr/>
            </a:pPr>
            <a:fld id="{D79701F9-4CA4-4334-B67F-DCB26C0162D3}" type="datetimeFigureOut">
              <a:rPr lang="lv-LV"/>
              <a:pPr>
                <a:defRPr/>
              </a:pPr>
              <a:t>28.11.2017</a:t>
            </a:fld>
            <a:endParaRPr lang="lv-LV"/>
          </a:p>
        </p:txBody>
      </p:sp>
      <p:sp>
        <p:nvSpPr>
          <p:cNvPr id="4" name="Slide Image Placeholder 3"/>
          <p:cNvSpPr>
            <a:spLocks noGrp="1" noRot="1" noChangeAspect="1"/>
          </p:cNvSpPr>
          <p:nvPr>
            <p:ph type="sldImg" idx="2"/>
          </p:nvPr>
        </p:nvSpPr>
        <p:spPr>
          <a:xfrm>
            <a:off x="930275" y="739775"/>
            <a:ext cx="4937125" cy="3702050"/>
          </a:xfrm>
          <a:prstGeom prst="rect">
            <a:avLst/>
          </a:prstGeom>
          <a:noFill/>
          <a:ln w="12700">
            <a:solidFill>
              <a:prstClr val="black"/>
            </a:solidFill>
          </a:ln>
        </p:spPr>
        <p:txBody>
          <a:bodyPr vert="horz" lIns="92137" tIns="46068" rIns="92137" bIns="46068" rtlCol="0" anchor="ctr"/>
          <a:lstStyle/>
          <a:p>
            <a:pPr lvl="0"/>
            <a:endParaRPr lang="lv-LV" noProof="0"/>
          </a:p>
        </p:txBody>
      </p:sp>
      <p:sp>
        <p:nvSpPr>
          <p:cNvPr id="5" name="Notes Placeholder 4"/>
          <p:cNvSpPr>
            <a:spLocks noGrp="1"/>
          </p:cNvSpPr>
          <p:nvPr>
            <p:ph type="body" sz="quarter" idx="3"/>
          </p:nvPr>
        </p:nvSpPr>
        <p:spPr>
          <a:xfrm>
            <a:off x="679454" y="4689242"/>
            <a:ext cx="5438775" cy="4442935"/>
          </a:xfrm>
          <a:prstGeom prst="rect">
            <a:avLst/>
          </a:prstGeom>
        </p:spPr>
        <p:txBody>
          <a:bodyPr vert="horz" lIns="92137" tIns="46068" rIns="92137" bIns="46068"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1" y="9376902"/>
            <a:ext cx="2946400" cy="494185"/>
          </a:xfrm>
          <a:prstGeom prst="rect">
            <a:avLst/>
          </a:prstGeom>
        </p:spPr>
        <p:txBody>
          <a:bodyPr vert="horz" lIns="92137" tIns="46068" rIns="92137" bIns="46068" rtlCol="0" anchor="b"/>
          <a:lstStyle>
            <a:lvl1pPr algn="l" defTabSz="946735" fontAlgn="auto">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849689" y="9376902"/>
            <a:ext cx="2946400" cy="494185"/>
          </a:xfrm>
          <a:prstGeom prst="rect">
            <a:avLst/>
          </a:prstGeom>
        </p:spPr>
        <p:txBody>
          <a:bodyPr vert="horz" wrap="square" lIns="92137" tIns="46068" rIns="92137" bIns="46068" numCol="1" anchor="b" anchorCtr="0" compatLnSpc="1">
            <a:prstTxWarp prst="textNoShape">
              <a:avLst/>
            </a:prstTxWarp>
          </a:bodyPr>
          <a:lstStyle>
            <a:lvl1pPr algn="r">
              <a:defRPr sz="1200">
                <a:latin typeface="Calibri" panose="020F0502020204030204" pitchFamily="34" charset="0"/>
              </a:defRPr>
            </a:lvl1pPr>
          </a:lstStyle>
          <a:p>
            <a:fld id="{715546DD-043B-4D19-8707-46B92B8508C4}" type="slidenum">
              <a:rPr lang="lv-LV" altLang="lv-LV"/>
              <a:pPr/>
              <a:t>‹#›</a:t>
            </a:fld>
            <a:endParaRPr lang="lv-LV" altLang="lv-LV"/>
          </a:p>
        </p:txBody>
      </p:sp>
    </p:spTree>
    <p:extLst>
      <p:ext uri="{BB962C8B-B14F-4D97-AF65-F5344CB8AC3E}">
        <p14:creationId xmlns:p14="http://schemas.microsoft.com/office/powerpoint/2010/main" val="161504218"/>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715546DD-043B-4D19-8707-46B92B8508C4}" type="slidenum">
              <a:rPr lang="lv-LV" altLang="lv-LV" smtClean="0"/>
              <a:pPr/>
              <a:t>1</a:t>
            </a:fld>
            <a:endParaRPr lang="lv-LV" altLang="lv-LV"/>
          </a:p>
        </p:txBody>
      </p:sp>
    </p:spTree>
    <p:extLst>
      <p:ext uri="{BB962C8B-B14F-4D97-AF65-F5344CB8AC3E}">
        <p14:creationId xmlns:p14="http://schemas.microsoft.com/office/powerpoint/2010/main" val="25867773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ACC58A83-4685-4212-A986-477B9E195F2C}" type="slidenum">
              <a:rPr lang="lv-LV" altLang="lv-LV" smtClean="0"/>
              <a:pPr/>
              <a:t>11</a:t>
            </a:fld>
            <a:endParaRPr lang="lv-LV" altLang="lv-LV"/>
          </a:p>
        </p:txBody>
      </p:sp>
    </p:spTree>
    <p:extLst>
      <p:ext uri="{BB962C8B-B14F-4D97-AF65-F5344CB8AC3E}">
        <p14:creationId xmlns:p14="http://schemas.microsoft.com/office/powerpoint/2010/main" val="586466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lv-LV" dirty="0">
                <a:latin typeface="+mn-lt"/>
              </a:rPr>
              <a:t>Pēdējo 10 gadu laikā nav uzcelts neviens jauns īres nams</a:t>
            </a:r>
          </a:p>
          <a:p>
            <a:pPr algn="just"/>
            <a:endParaRPr lang="lv-LV" dirty="0">
              <a:latin typeface="+mn-lt"/>
            </a:endParaRPr>
          </a:p>
          <a:p>
            <a:pPr marL="342900" indent="-342900" algn="just">
              <a:buFont typeface="Wingdings" panose="05000000000000000000" pitchFamily="2" charset="2"/>
              <a:buChar char="Ø"/>
            </a:pPr>
            <a:r>
              <a:rPr lang="lv-LV" dirty="0">
                <a:latin typeface="+mn-lt"/>
              </a:rPr>
              <a:t>Tuvāko 5 gadu laikā, plānots aptuveni 30% pieaugums īres tirgus segmentā</a:t>
            </a:r>
          </a:p>
          <a:p>
            <a:pPr algn="just"/>
            <a:r>
              <a:rPr lang="lv-LV" dirty="0">
                <a:latin typeface="+mn-lt"/>
              </a:rPr>
              <a:t> </a:t>
            </a:r>
          </a:p>
          <a:p>
            <a:pPr marL="342900" indent="-342900" algn="just">
              <a:buFont typeface="Wingdings" panose="05000000000000000000" pitchFamily="2" charset="2"/>
              <a:buChar char="Ø"/>
            </a:pPr>
            <a:r>
              <a:rPr lang="lv-LV" dirty="0">
                <a:latin typeface="+mn-lt"/>
              </a:rPr>
              <a:t>10% jeb 115 000 ekonomiski aktīvie Latvijas iedzīvotāji apsver iespēju tuvākajos 5 gados īrēt mājokli</a:t>
            </a:r>
            <a:r>
              <a:rPr lang="lv-LV" baseline="30000" dirty="0">
                <a:latin typeface="+mn-lt"/>
              </a:rPr>
              <a:t>1</a:t>
            </a:r>
            <a:r>
              <a:rPr lang="lv-LV" dirty="0">
                <a:latin typeface="+mn-lt"/>
              </a:rPr>
              <a:t>.</a:t>
            </a:r>
            <a:r>
              <a:rPr lang="lv-LV" baseline="30000" dirty="0">
                <a:latin typeface="+mn-lt"/>
              </a:rPr>
              <a:t> </a:t>
            </a:r>
          </a:p>
          <a:p>
            <a:pPr marL="457200" indent="-457200" algn="just">
              <a:buAutoNum type="arabicParenR"/>
            </a:pPr>
            <a:endParaRPr lang="lv-LV" baseline="30000" dirty="0">
              <a:latin typeface="+mn-lt"/>
            </a:endParaRPr>
          </a:p>
          <a:p>
            <a:pPr marL="342900" indent="-342900" algn="just">
              <a:buFont typeface="Wingdings" panose="05000000000000000000" pitchFamily="2" charset="2"/>
              <a:buChar char="Ø"/>
            </a:pPr>
            <a:r>
              <a:rPr lang="lv-LV" dirty="0">
                <a:latin typeface="+mn-lt"/>
              </a:rPr>
              <a:t>Pēc provizoriskajām aplēsēm tuvāko piecu gadu laikā aptuveni 11 500 personu varētu vēlēties īrēt dzīvokli jaunā īres namā. </a:t>
            </a:r>
          </a:p>
          <a:p>
            <a:pPr marL="457200" indent="-457200" algn="just">
              <a:buAutoNum type="arabicParenR"/>
            </a:pPr>
            <a:endParaRPr lang="lv-LV" dirty="0">
              <a:latin typeface="+mn-lt"/>
            </a:endParaRPr>
          </a:p>
          <a:p>
            <a:pPr marL="342900" indent="-342900" algn="just">
              <a:buFont typeface="Wingdings" panose="05000000000000000000" pitchFamily="2" charset="2"/>
              <a:buChar char="Ø"/>
            </a:pPr>
            <a:r>
              <a:rPr lang="lv-LV" dirty="0">
                <a:latin typeface="+mn-lt"/>
              </a:rPr>
              <a:t>Tuvākajos piecos gados investīciju apjoms jaunu īres namu būvniecībā var sasniegt 150 miljonus </a:t>
            </a:r>
            <a:r>
              <a:rPr lang="lv-LV" i="1" dirty="0">
                <a:latin typeface="+mn-lt"/>
              </a:rPr>
              <a:t>eiro</a:t>
            </a:r>
            <a:r>
              <a:rPr lang="lv-LV" dirty="0">
                <a:latin typeface="+mn-lt"/>
              </a:rPr>
              <a:t> gadā jeb vairāk nekā 750 miljonus </a:t>
            </a:r>
            <a:r>
              <a:rPr lang="lv-LV" i="1" dirty="0">
                <a:latin typeface="+mn-lt"/>
              </a:rPr>
              <a:t>eiro</a:t>
            </a:r>
            <a:r>
              <a:rPr lang="lv-LV" dirty="0">
                <a:latin typeface="+mn-lt"/>
              </a:rPr>
              <a:t> piecu gadu laikā.</a:t>
            </a:r>
          </a:p>
          <a:p>
            <a:pPr algn="just"/>
            <a:endParaRPr lang="lv-LV" dirty="0">
              <a:latin typeface="+mn-lt"/>
            </a:endParaRPr>
          </a:p>
          <a:p>
            <a:pPr marL="342900" indent="-342900" algn="just">
              <a:buFont typeface="Wingdings" panose="05000000000000000000" pitchFamily="2" charset="2"/>
              <a:buChar char="Ø"/>
            </a:pPr>
            <a:r>
              <a:rPr lang="lv-LV" dirty="0">
                <a:latin typeface="+mn-lt"/>
              </a:rPr>
              <a:t>50% - 60% no plānotā investīciju apjoma tiks ņemts aizdevums komercbankās – pieaugs kreditēšanas apjomi daudzdzīvokļu dzīvojamo māju celtniecībai</a:t>
            </a:r>
          </a:p>
          <a:p>
            <a:endParaRPr lang="lv-LV" dirty="0"/>
          </a:p>
          <a:p>
            <a:pPr defTabSz="950973">
              <a:defRPr/>
            </a:pPr>
            <a:r>
              <a:rPr lang="lv-LV" dirty="0"/>
              <a:t>Izdarot piesardzīgu pieņēmumu, ka vien desmitā daļa no šiem iedzīvotājiem īrētu dzīvokli jaunā īres namā un rēķinoties ar faktu, ka saskaņā ar nozares datiem attīstītāja investīcijas vienā jaunā dzīvoklī ir 66 tūkstoši eiro (bez PVN) un tā vidējā platība ir robežās no 40 līdz 60 m</a:t>
            </a:r>
            <a:r>
              <a:rPr lang="lv-LV" baseline="30000" dirty="0"/>
              <a:t>2</a:t>
            </a:r>
            <a:r>
              <a:rPr lang="lv-LV" dirty="0"/>
              <a:t>, var aplēst, ka tuvākajos piecos gados </a:t>
            </a:r>
            <a:r>
              <a:rPr lang="lv-LV" dirty="0">
                <a:latin typeface="+mn-lt"/>
              </a:rPr>
              <a:t>tuvākajos piecos gados investīciju apjoms jaunu īres namu būvniecībā var sasniegt 150 miljonus </a:t>
            </a:r>
            <a:r>
              <a:rPr lang="lv-LV" i="1" dirty="0">
                <a:latin typeface="+mn-lt"/>
              </a:rPr>
              <a:t>eiro</a:t>
            </a:r>
            <a:r>
              <a:rPr lang="lv-LV" dirty="0">
                <a:latin typeface="+mn-lt"/>
              </a:rPr>
              <a:t> gadā jeb vairāk nekā 750 miljonus </a:t>
            </a:r>
            <a:r>
              <a:rPr lang="lv-LV" i="1" dirty="0">
                <a:latin typeface="+mn-lt"/>
              </a:rPr>
              <a:t>eiro</a:t>
            </a:r>
            <a:r>
              <a:rPr lang="lv-LV" dirty="0">
                <a:latin typeface="+mn-lt"/>
              </a:rPr>
              <a:t> piecu gadu laikā.</a:t>
            </a:r>
          </a:p>
          <a:p>
            <a:endParaRPr lang="lv-LV" dirty="0"/>
          </a:p>
          <a:p>
            <a:r>
              <a:rPr lang="lv-LV" dirty="0"/>
              <a:t>11 500 jauni dzīvokļi</a:t>
            </a:r>
          </a:p>
          <a:p>
            <a:endParaRPr lang="lv-LV" dirty="0"/>
          </a:p>
        </p:txBody>
      </p:sp>
      <p:sp>
        <p:nvSpPr>
          <p:cNvPr id="4" name="Slide Number Placeholder 3"/>
          <p:cNvSpPr>
            <a:spLocks noGrp="1"/>
          </p:cNvSpPr>
          <p:nvPr>
            <p:ph type="sldNum" sz="quarter" idx="10"/>
          </p:nvPr>
        </p:nvSpPr>
        <p:spPr/>
        <p:txBody>
          <a:bodyPr/>
          <a:lstStyle/>
          <a:p>
            <a:fld id="{715546DD-043B-4D19-8707-46B92B8508C4}" type="slidenum">
              <a:rPr lang="lv-LV" altLang="lv-LV" smtClean="0"/>
              <a:pPr/>
              <a:t>12</a:t>
            </a:fld>
            <a:endParaRPr lang="lv-LV" altLang="lv-LV"/>
          </a:p>
        </p:txBody>
      </p:sp>
    </p:spTree>
    <p:extLst>
      <p:ext uri="{BB962C8B-B14F-4D97-AF65-F5344CB8AC3E}">
        <p14:creationId xmlns:p14="http://schemas.microsoft.com/office/powerpoint/2010/main" val="1186819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ACC58A83-4685-4212-A986-477B9E195F2C}" type="slidenum">
              <a:rPr lang="lv-LV" altLang="lv-LV" smtClean="0"/>
              <a:pPr/>
              <a:t>13</a:t>
            </a:fld>
            <a:endParaRPr lang="lv-LV" altLang="lv-LV"/>
          </a:p>
        </p:txBody>
      </p:sp>
    </p:spTree>
    <p:extLst>
      <p:ext uri="{BB962C8B-B14F-4D97-AF65-F5344CB8AC3E}">
        <p14:creationId xmlns:p14="http://schemas.microsoft.com/office/powerpoint/2010/main" val="4226964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lgn="just">
              <a:buFont typeface="Wingdings" panose="05000000000000000000" pitchFamily="2" charset="2"/>
              <a:buChar char="q"/>
            </a:pPr>
            <a:r>
              <a:rPr lang="lv-LV" sz="1200" kern="1200" dirty="0">
                <a:solidFill>
                  <a:schemeClr val="tx1"/>
                </a:solidFill>
                <a:latin typeface="+mn-lt"/>
                <a:ea typeface="+mn-ea"/>
                <a:cs typeface="+mn-cs"/>
              </a:rPr>
              <a:t>Palielinājusies dzīvokļu pieejamība ģimenēm ar bērniem </a:t>
            </a:r>
          </a:p>
          <a:p>
            <a:pPr algn="just"/>
            <a:endParaRPr lang="lv-LV" sz="1200" kern="1200" dirty="0">
              <a:solidFill>
                <a:schemeClr val="tx1"/>
              </a:solidFill>
              <a:latin typeface="+mn-lt"/>
              <a:ea typeface="+mn-ea"/>
              <a:cs typeface="+mn-cs"/>
            </a:endParaRPr>
          </a:p>
          <a:p>
            <a:pPr marL="342900" indent="-342900" algn="just">
              <a:buFont typeface="Wingdings" panose="05000000000000000000" pitchFamily="2" charset="2"/>
              <a:buChar char="q"/>
            </a:pPr>
            <a:r>
              <a:rPr lang="lv-LV" sz="1200" kern="1200" dirty="0">
                <a:solidFill>
                  <a:schemeClr val="tx1"/>
                </a:solidFill>
                <a:latin typeface="+mn-lt"/>
                <a:ea typeface="+mn-ea"/>
                <a:cs typeface="+mn-cs"/>
              </a:rPr>
              <a:t>Viens no instrumentiem, kā motivēt personas palikt uz dzīvi Latvijā</a:t>
            </a:r>
          </a:p>
          <a:p>
            <a:endParaRPr lang="lv-LV" dirty="0"/>
          </a:p>
          <a:p>
            <a:endParaRPr lang="lv-LV" dirty="0"/>
          </a:p>
          <a:p>
            <a:pPr marL="342900" indent="-342900" algn="just">
              <a:buFont typeface="Wingdings" panose="05000000000000000000" pitchFamily="2" charset="2"/>
              <a:buChar char="q"/>
            </a:pPr>
            <a:r>
              <a:rPr lang="lv-LV" sz="900" kern="1200" dirty="0">
                <a:solidFill>
                  <a:schemeClr val="tx1"/>
                </a:solidFill>
                <a:latin typeface="+mn-lt"/>
                <a:ea typeface="+mn-ea"/>
                <a:cs typeface="+mn-cs"/>
              </a:rPr>
              <a:t>bankas, kas izsniedz garantijas: akciju sabiedrība „Citadele banka”, akciju sabiedrība „Swedbank”, akciju sabiedrība „SEB banka”,  Nordea </a:t>
            </a:r>
            <a:r>
              <a:rPr lang="lv-LV" sz="900" kern="1200" dirty="0" err="1">
                <a:solidFill>
                  <a:schemeClr val="tx1"/>
                </a:solidFill>
                <a:latin typeface="+mn-lt"/>
                <a:ea typeface="+mn-ea"/>
                <a:cs typeface="+mn-cs"/>
              </a:rPr>
              <a:t>Bank</a:t>
            </a:r>
            <a:r>
              <a:rPr lang="lv-LV" sz="900" kern="1200" dirty="0">
                <a:solidFill>
                  <a:schemeClr val="tx1"/>
                </a:solidFill>
                <a:latin typeface="+mn-lt"/>
                <a:ea typeface="+mn-ea"/>
                <a:cs typeface="+mn-cs"/>
              </a:rPr>
              <a:t> AB, akciju sabiedrība DNB banka, akcija sabiedrību ABLV </a:t>
            </a:r>
            <a:r>
              <a:rPr lang="lv-LV" sz="900" kern="1200" dirty="0" err="1">
                <a:solidFill>
                  <a:schemeClr val="tx1"/>
                </a:solidFill>
                <a:latin typeface="+mn-lt"/>
                <a:ea typeface="+mn-ea"/>
                <a:cs typeface="+mn-cs"/>
              </a:rPr>
              <a:t>Bank</a:t>
            </a:r>
            <a:r>
              <a:rPr lang="lv-LV" sz="900" kern="1200" dirty="0">
                <a:solidFill>
                  <a:schemeClr val="tx1"/>
                </a:solidFill>
                <a:latin typeface="+mn-lt"/>
                <a:ea typeface="+mn-ea"/>
                <a:cs typeface="+mn-cs"/>
              </a:rPr>
              <a:t> un akciju sabiedrība „Baltikums </a:t>
            </a:r>
            <a:r>
              <a:rPr lang="lv-LV" sz="900" kern="1200" dirty="0" err="1">
                <a:solidFill>
                  <a:schemeClr val="tx1"/>
                </a:solidFill>
                <a:latin typeface="+mn-lt"/>
                <a:ea typeface="+mn-ea"/>
                <a:cs typeface="+mn-cs"/>
              </a:rPr>
              <a:t>Bank</a:t>
            </a:r>
            <a:r>
              <a:rPr lang="lv-LV" sz="900" kern="1200" dirty="0">
                <a:solidFill>
                  <a:schemeClr val="tx1"/>
                </a:solidFill>
                <a:latin typeface="+mn-lt"/>
                <a:ea typeface="+mn-ea"/>
                <a:cs typeface="+mn-cs"/>
              </a:rPr>
              <a:t>”</a:t>
            </a:r>
          </a:p>
          <a:p>
            <a:pPr algn="just"/>
            <a:endParaRPr lang="lv-LV" sz="900" kern="1200" dirty="0">
              <a:solidFill>
                <a:schemeClr val="tx1"/>
              </a:solidFill>
              <a:latin typeface="+mn-lt"/>
              <a:ea typeface="+mn-ea"/>
              <a:cs typeface="+mn-cs"/>
            </a:endParaRPr>
          </a:p>
          <a:p>
            <a:pPr marL="342900" indent="-342900" algn="just">
              <a:buFont typeface="Wingdings" panose="05000000000000000000" pitchFamily="2" charset="2"/>
              <a:buChar char="q"/>
            </a:pPr>
            <a:r>
              <a:rPr lang="lv-LV" sz="900" kern="1200" dirty="0">
                <a:solidFill>
                  <a:schemeClr val="tx1"/>
                </a:solidFill>
                <a:latin typeface="+mn-lt"/>
                <a:ea typeface="+mn-ea"/>
                <a:cs typeface="+mn-cs"/>
              </a:rPr>
              <a:t>Mājokļa atbalsta programmas kopējais finansējums – 12,5 milj. EUR</a:t>
            </a:r>
          </a:p>
          <a:p>
            <a:pPr algn="just"/>
            <a:endParaRPr lang="lv-LV" sz="900" kern="1200" dirty="0">
              <a:solidFill>
                <a:schemeClr val="tx1"/>
              </a:solidFill>
              <a:latin typeface="+mn-lt"/>
              <a:ea typeface="+mn-ea"/>
              <a:cs typeface="+mn-cs"/>
            </a:endParaRPr>
          </a:p>
          <a:p>
            <a:pPr marL="342900" indent="-342900" algn="just">
              <a:buFont typeface="Wingdings" panose="05000000000000000000" pitchFamily="2" charset="2"/>
              <a:buChar char="q"/>
            </a:pPr>
            <a:r>
              <a:rPr lang="lv-LV" sz="900" kern="1200" dirty="0">
                <a:solidFill>
                  <a:schemeClr val="tx1"/>
                </a:solidFill>
                <a:latin typeface="+mn-lt"/>
                <a:ea typeface="+mn-ea"/>
                <a:cs typeface="+mn-cs"/>
              </a:rPr>
              <a:t>Kopējā izsniegto garantiju summa -  46 milj. EUR</a:t>
            </a:r>
          </a:p>
          <a:p>
            <a:pPr algn="just"/>
            <a:endParaRPr lang="lv-LV" sz="900" kern="1200" dirty="0">
              <a:solidFill>
                <a:schemeClr val="tx1"/>
              </a:solidFill>
              <a:latin typeface="+mn-lt"/>
              <a:ea typeface="+mn-ea"/>
              <a:cs typeface="+mn-cs"/>
            </a:endParaRPr>
          </a:p>
          <a:p>
            <a:pPr algn="just"/>
            <a:endParaRPr lang="lv-LV" sz="900" kern="1200" dirty="0">
              <a:solidFill>
                <a:schemeClr val="tx1"/>
              </a:solidFill>
              <a:latin typeface="+mn-lt"/>
              <a:ea typeface="+mn-ea"/>
              <a:cs typeface="+mn-cs"/>
            </a:endParaRPr>
          </a:p>
          <a:p>
            <a:pPr marL="342900" indent="-342900" algn="just">
              <a:buFont typeface="Wingdings" panose="05000000000000000000" pitchFamily="2" charset="2"/>
              <a:buChar char="q"/>
            </a:pPr>
            <a:r>
              <a:rPr lang="lv-LV" sz="900" kern="1200" dirty="0">
                <a:solidFill>
                  <a:schemeClr val="tx1"/>
                </a:solidFill>
                <a:latin typeface="+mn-lt"/>
                <a:ea typeface="+mn-ea"/>
                <a:cs typeface="+mn-cs"/>
              </a:rPr>
              <a:t>Vidējā garantija – 6,7 tūkst. EUR</a:t>
            </a:r>
          </a:p>
          <a:p>
            <a:pPr algn="just"/>
            <a:endParaRPr lang="lv-LV" sz="900" kern="1200" dirty="0">
              <a:solidFill>
                <a:schemeClr val="tx1"/>
              </a:solidFill>
              <a:latin typeface="+mn-lt"/>
              <a:ea typeface="+mn-ea"/>
              <a:cs typeface="+mn-cs"/>
            </a:endParaRPr>
          </a:p>
          <a:p>
            <a:pPr marL="342900" indent="-342900" algn="just">
              <a:buFont typeface="Wingdings" panose="05000000000000000000" pitchFamily="2" charset="2"/>
              <a:buChar char="q"/>
            </a:pPr>
            <a:r>
              <a:rPr lang="lv-LV" sz="900" kern="1200" dirty="0">
                <a:solidFill>
                  <a:schemeClr val="tx1"/>
                </a:solidFill>
                <a:latin typeface="+mn-lt"/>
                <a:ea typeface="+mn-ea"/>
                <a:cs typeface="+mn-cs"/>
              </a:rPr>
              <a:t>Vidējais hipotekārais aizdevums – 59 tūkst. EUR</a:t>
            </a:r>
          </a:p>
          <a:p>
            <a:endParaRPr lang="lv-LV" dirty="0"/>
          </a:p>
        </p:txBody>
      </p:sp>
      <p:sp>
        <p:nvSpPr>
          <p:cNvPr id="4" name="Slide Number Placeholder 3"/>
          <p:cNvSpPr>
            <a:spLocks noGrp="1"/>
          </p:cNvSpPr>
          <p:nvPr>
            <p:ph type="sldNum" sz="quarter" idx="10"/>
          </p:nvPr>
        </p:nvSpPr>
        <p:spPr/>
        <p:txBody>
          <a:bodyPr/>
          <a:lstStyle/>
          <a:p>
            <a:fld id="{ACC58A83-4685-4212-A986-477B9E195F2C}" type="slidenum">
              <a:rPr lang="lv-LV" altLang="lv-LV" smtClean="0"/>
              <a:pPr/>
              <a:t>14</a:t>
            </a:fld>
            <a:endParaRPr lang="lv-LV" altLang="lv-LV"/>
          </a:p>
        </p:txBody>
      </p:sp>
    </p:spTree>
    <p:extLst>
      <p:ext uri="{BB962C8B-B14F-4D97-AF65-F5344CB8AC3E}">
        <p14:creationId xmlns:p14="http://schemas.microsoft.com/office/powerpoint/2010/main" val="17138363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ACC58A83-4685-4212-A986-477B9E195F2C}" type="slidenum">
              <a:rPr lang="lv-LV" altLang="lv-LV" smtClean="0"/>
              <a:pPr/>
              <a:t>17</a:t>
            </a:fld>
            <a:endParaRPr lang="lv-LV" altLang="lv-LV"/>
          </a:p>
        </p:txBody>
      </p:sp>
    </p:spTree>
    <p:extLst>
      <p:ext uri="{BB962C8B-B14F-4D97-AF65-F5344CB8AC3E}">
        <p14:creationId xmlns:p14="http://schemas.microsoft.com/office/powerpoint/2010/main" val="34947346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0973">
              <a:defRPr/>
            </a:pPr>
            <a:r>
              <a:rPr lang="lv-LV" b="1" dirty="0"/>
              <a:t>+30% īres tirgus </a:t>
            </a:r>
            <a:r>
              <a:rPr lang="lv-LV" b="1" dirty="0" err="1"/>
              <a:t>pieaugus</a:t>
            </a:r>
            <a:r>
              <a:rPr lang="lv-LV" b="1" dirty="0"/>
              <a:t> 5 gadu laikā</a:t>
            </a:r>
          </a:p>
          <a:p>
            <a:pPr defTabSz="950973">
              <a:defRPr/>
            </a:pPr>
            <a:r>
              <a:rPr lang="lv-LV" b="1" dirty="0"/>
              <a:t>Nodokļu pieaugums no ēnu ekonomikas 0,7 -3,5 </a:t>
            </a:r>
            <a:r>
              <a:rPr lang="lv-LV" b="1" dirty="0" err="1"/>
              <a:t>milj.Eur</a:t>
            </a:r>
            <a:r>
              <a:rPr lang="lv-LV" b="1" dirty="0"/>
              <a:t> (13000 īres līgumi)</a:t>
            </a:r>
          </a:p>
          <a:p>
            <a:pPr defTabSz="950973">
              <a:defRPr/>
            </a:pPr>
            <a:r>
              <a:rPr lang="lv-LV" b="1" dirty="0"/>
              <a:t>Izīrētājam 1 istabas dzīvoklī ilgstoša strīda gadījumā – 5800 </a:t>
            </a:r>
            <a:r>
              <a:rPr lang="lv-LV" b="1" dirty="0" err="1"/>
              <a:t>Euro</a:t>
            </a:r>
            <a:endParaRPr lang="lv-LV" b="1" dirty="0"/>
          </a:p>
          <a:p>
            <a:pPr defTabSz="950973">
              <a:defRPr/>
            </a:pPr>
            <a:r>
              <a:rPr lang="lv-LV" b="1" dirty="0"/>
              <a:t>No 2 gadi uz 4 mēneši</a:t>
            </a:r>
          </a:p>
          <a:p>
            <a:pPr defTabSz="950973">
              <a:defRPr/>
            </a:pPr>
            <a:endParaRPr lang="lv-LV" b="1" dirty="0"/>
          </a:p>
          <a:p>
            <a:pPr defTabSz="950973">
              <a:defRPr/>
            </a:pPr>
            <a:endParaRPr lang="lv-LV" b="1" dirty="0"/>
          </a:p>
          <a:p>
            <a:pPr algn="just">
              <a:spcAft>
                <a:spcPts val="0"/>
              </a:spcAft>
            </a:pPr>
            <a:r>
              <a:rPr lang="lv-LV" sz="1200" b="1" dirty="0">
                <a:ea typeface="Calibri" panose="020F0502020204030204" pitchFamily="34" charset="0"/>
                <a:cs typeface="Times New Roman" panose="02020603050405020304" pitchFamily="18" charset="0"/>
              </a:rPr>
              <a:t>Pēc izmaiņām: </a:t>
            </a:r>
            <a:r>
              <a:rPr lang="lv-LV" sz="1200" dirty="0">
                <a:ea typeface="Calibri" panose="020F0502020204030204" pitchFamily="34" charset="0"/>
                <a:cs typeface="Times New Roman" panose="02020603050405020304" pitchFamily="18" charset="0"/>
              </a:rPr>
              <a:t>Maksimālais strīdu izskatīšanas ilgums – aptuveni 4 mēneši </a:t>
            </a:r>
            <a:r>
              <a:rPr lang="lv-LV" sz="1200" kern="1200" dirty="0">
                <a:solidFill>
                  <a:schemeClr val="tx1"/>
                </a:solidFill>
                <a:latin typeface="+mn-lt"/>
                <a:ea typeface="Calibri" panose="020F0502020204030204" pitchFamily="34" charset="0"/>
                <a:cs typeface="Times New Roman" panose="02020603050405020304" pitchFamily="18" charset="0"/>
              </a:rPr>
              <a:t>(</a:t>
            </a:r>
            <a:r>
              <a:rPr lang="lv-LV" sz="1200" kern="1200" dirty="0">
                <a:solidFill>
                  <a:schemeClr val="tx1"/>
                </a:solidFill>
                <a:latin typeface="+mn-lt"/>
                <a:ea typeface="+mn-ea"/>
                <a:cs typeface="+mn-cs"/>
              </a:rPr>
              <a:t>97 - 114 dienas, ar personu izlikšanu no dzīvojamām telpām)</a:t>
            </a:r>
          </a:p>
          <a:p>
            <a:pPr>
              <a:spcAft>
                <a:spcPts val="0"/>
              </a:spcAft>
            </a:pPr>
            <a:r>
              <a:rPr lang="lv-LV" sz="1200" dirty="0">
                <a:ea typeface="Calibri" panose="020F0502020204030204" pitchFamily="34" charset="0"/>
                <a:cs typeface="Times New Roman" panose="02020603050405020304" pitchFamily="18" charset="0"/>
              </a:rPr>
              <a:t> </a:t>
            </a:r>
            <a:endParaRPr lang="lv-LV" sz="1400" dirty="0">
              <a:ea typeface="Calibri" panose="020F0502020204030204" pitchFamily="34" charset="0"/>
              <a:cs typeface="Times New Roman" panose="02020603050405020304" pitchFamily="18" charset="0"/>
            </a:endParaRPr>
          </a:p>
          <a:p>
            <a:pPr defTabSz="950973">
              <a:defRPr/>
            </a:pPr>
            <a:endParaRPr lang="lv-LV" b="1" dirty="0"/>
          </a:p>
          <a:p>
            <a:pPr defTabSz="950973">
              <a:defRPr/>
            </a:pPr>
            <a:endParaRPr lang="lv-LV" b="1" dirty="0"/>
          </a:p>
          <a:p>
            <a:pPr defTabSz="950973">
              <a:defRPr/>
            </a:pPr>
            <a:endParaRPr lang="lv-LV" b="1" dirty="0"/>
          </a:p>
          <a:p>
            <a:pPr defTabSz="950973">
              <a:defRPr/>
            </a:pPr>
            <a:endParaRPr lang="lv-LV" b="1" dirty="0"/>
          </a:p>
          <a:p>
            <a:pPr defTabSz="950973">
              <a:defRPr/>
            </a:pPr>
            <a:endParaRPr lang="lv-LV" b="1" dirty="0"/>
          </a:p>
          <a:p>
            <a:pPr defTabSz="950973">
              <a:defRPr/>
            </a:pPr>
            <a:endParaRPr lang="lv-LV" b="1" dirty="0"/>
          </a:p>
          <a:p>
            <a:pPr defTabSz="950973">
              <a:defRPr/>
            </a:pPr>
            <a:endParaRPr lang="lv-LV" b="1" dirty="0"/>
          </a:p>
          <a:p>
            <a:pPr defTabSz="950973">
              <a:defRPr/>
            </a:pPr>
            <a:r>
              <a:rPr lang="lv-LV" b="1" dirty="0"/>
              <a:t>Potenciālais telpu izīrētāju skaits kopā (fiziskās personās, kas izīrē telpas fiziskām personām) - 41 934</a:t>
            </a:r>
            <a:endParaRPr lang="lv-LV" dirty="0"/>
          </a:p>
          <a:p>
            <a:r>
              <a:rPr lang="lv-LV" b="1" dirty="0"/>
              <a:t>Potenciāli reģistrējamo īres līgumu skaits – 60% no visiem īres līgumiem - 25 161</a:t>
            </a:r>
          </a:p>
          <a:p>
            <a:endParaRPr lang="lv-LV" b="1" dirty="0"/>
          </a:p>
          <a:p>
            <a:r>
              <a:rPr lang="lv-LV" b="1" dirty="0"/>
              <a:t>Plānotie ienākumi no IIN - diapazonā no 0,7 milj. </a:t>
            </a:r>
            <a:r>
              <a:rPr lang="lv-LV" b="1" dirty="0" err="1"/>
              <a:t>euro</a:t>
            </a:r>
            <a:r>
              <a:rPr lang="lv-LV" b="1" dirty="0"/>
              <a:t> līdz 3,5 milj. </a:t>
            </a:r>
            <a:r>
              <a:rPr lang="lv-LV" b="1" i="1" dirty="0" err="1"/>
              <a:t>euro</a:t>
            </a:r>
            <a:endParaRPr lang="lv-LV" dirty="0"/>
          </a:p>
          <a:p>
            <a:pPr lvl="0"/>
            <a:r>
              <a:rPr lang="lv-LV" dirty="0"/>
              <a:t>Minimālais potenciālais nodokļu ieņēmumu pieaugums, jauniem nodokļu maksātājiem maksājot minimālo IIN  (50 </a:t>
            </a:r>
            <a:r>
              <a:rPr lang="lv-LV" i="1" dirty="0" err="1"/>
              <a:t>euro</a:t>
            </a:r>
            <a:r>
              <a:rPr lang="lv-LV" dirty="0"/>
              <a:t>) - 669 850 </a:t>
            </a:r>
            <a:r>
              <a:rPr lang="lv-LV" i="1" dirty="0" err="1"/>
              <a:t>euro</a:t>
            </a:r>
            <a:endParaRPr lang="lv-LV" dirty="0"/>
          </a:p>
          <a:p>
            <a:pPr lvl="0"/>
            <a:r>
              <a:rPr lang="lv-LV" dirty="0"/>
              <a:t>Maksimālais potenciālais ienākuma pieaugums, </a:t>
            </a:r>
            <a:r>
              <a:rPr lang="lv-LV" dirty="0" err="1"/>
              <a:t>jaunreģistrētajiem</a:t>
            </a:r>
            <a:r>
              <a:rPr lang="lv-LV" dirty="0"/>
              <a:t> nodokļu maksātājiem veicot nodokļu iemaksas, kas ir līdzīgas jau reģistrēto nodokļu maksātāju nodokļu iemaksām (2016.gadā - 260 </a:t>
            </a:r>
            <a:r>
              <a:rPr lang="lv-LV" i="1" dirty="0" err="1"/>
              <a:t>euro</a:t>
            </a:r>
            <a:r>
              <a:rPr lang="lv-LV" dirty="0"/>
              <a:t>) - 3 483 220 </a:t>
            </a:r>
            <a:r>
              <a:rPr lang="lv-LV" i="1" dirty="0" err="1"/>
              <a:t>euro</a:t>
            </a:r>
            <a:endParaRPr lang="lv-LV" dirty="0"/>
          </a:p>
          <a:p>
            <a:r>
              <a:rPr lang="lv-LV" dirty="0"/>
              <a:t> </a:t>
            </a:r>
          </a:p>
          <a:p>
            <a:r>
              <a:rPr lang="lv-LV" dirty="0"/>
              <a:t>Ņemot vērā, ka lai panāktu nodokļu maksātāju reģistrāciju, VID būs jāveic virkne preventīvo pasākumu, paredzam ka papildus nodokļu ieņēmumi valsts kopbudžetā ir sagaidāmi ne ātrāk kā  1,5 – 2 gadus pēc normas ieviešanas, jo nodokļu maksātāju reģistrācijai būs nepieciešama vismaz 1,5 gadu ilga kampaņa, bet reāli nodokļu ieņēmumi tiks iekasēti tikai no </a:t>
            </a:r>
            <a:r>
              <a:rPr lang="lv-LV" dirty="0" err="1"/>
              <a:t>jaunreģistrētājiem</a:t>
            </a:r>
            <a:r>
              <a:rPr lang="lv-LV" dirty="0"/>
              <a:t> nodokļu maksātājiem, noslēdzot pirmo taksācijas gadu. Var sagaidīt, ka </a:t>
            </a:r>
            <a:r>
              <a:rPr lang="lv-LV" dirty="0" err="1"/>
              <a:t>jaunrēgistrētie</a:t>
            </a:r>
            <a:r>
              <a:rPr lang="lv-LV" dirty="0"/>
              <a:t> nodokļu maksātāji, kuri iepriekš organizējuši savu naudas plūsmu, neprognozējot nekādu nodokļu maksāšanu, pirmos taksācijas gados pēc normas ieviešanas izvēlēsies deklarēt tikai minimālo nodokļu summu (50 </a:t>
            </a:r>
            <a:r>
              <a:rPr lang="lv-LV" dirty="0" err="1"/>
              <a:t>euro</a:t>
            </a:r>
            <a:r>
              <a:rPr lang="lv-LV" dirty="0"/>
              <a:t> gadā), kas ļaus iekasēt no šī segmenta tikai ap 1 milj. </a:t>
            </a:r>
            <a:r>
              <a:rPr lang="lv-LV" dirty="0" err="1"/>
              <a:t>euro</a:t>
            </a:r>
            <a:r>
              <a:rPr lang="lv-LV" dirty="0"/>
              <a:t>.</a:t>
            </a:r>
          </a:p>
          <a:p>
            <a:endParaRPr lang="lv-LV" dirty="0"/>
          </a:p>
        </p:txBody>
      </p:sp>
      <p:sp>
        <p:nvSpPr>
          <p:cNvPr id="4" name="Slide Number Placeholder 3"/>
          <p:cNvSpPr>
            <a:spLocks noGrp="1"/>
          </p:cNvSpPr>
          <p:nvPr>
            <p:ph type="sldNum" sz="quarter" idx="10"/>
          </p:nvPr>
        </p:nvSpPr>
        <p:spPr/>
        <p:txBody>
          <a:bodyPr/>
          <a:lstStyle/>
          <a:p>
            <a:fld id="{715546DD-043B-4D19-8707-46B92B8508C4}" type="slidenum">
              <a:rPr lang="lv-LV" altLang="lv-LV" smtClean="0"/>
              <a:pPr/>
              <a:t>18</a:t>
            </a:fld>
            <a:endParaRPr lang="lv-LV" altLang="lv-LV"/>
          </a:p>
        </p:txBody>
      </p:sp>
    </p:spTree>
    <p:extLst>
      <p:ext uri="{BB962C8B-B14F-4D97-AF65-F5344CB8AC3E}">
        <p14:creationId xmlns:p14="http://schemas.microsoft.com/office/powerpoint/2010/main" val="31084205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lv-LV" sz="1200" kern="1200" dirty="0">
                <a:solidFill>
                  <a:schemeClr val="tx1"/>
                </a:solidFill>
                <a:effectLst/>
                <a:latin typeface="+mn-lt"/>
                <a:ea typeface="+mn-ea"/>
                <a:cs typeface="+mn-cs"/>
              </a:rPr>
              <a:t>Nenodrošinātā aizdevuma un </a:t>
            </a:r>
            <a:r>
              <a:rPr lang="lv-LV" sz="1200" kern="1200" dirty="0" err="1">
                <a:solidFill>
                  <a:schemeClr val="tx1"/>
                </a:solidFill>
                <a:effectLst/>
                <a:latin typeface="+mn-lt"/>
                <a:ea typeface="+mn-ea"/>
                <a:cs typeface="+mn-cs"/>
              </a:rPr>
              <a:t>granta</a:t>
            </a:r>
            <a:r>
              <a:rPr lang="lv-LV" sz="1200" kern="1200" dirty="0">
                <a:solidFill>
                  <a:schemeClr val="tx1"/>
                </a:solidFill>
                <a:effectLst/>
                <a:latin typeface="+mn-lt"/>
                <a:ea typeface="+mn-ea"/>
                <a:cs typeface="+mn-cs"/>
              </a:rPr>
              <a:t> izveides gadījumā pie plānotā  investīciju apjoma -  30 </a:t>
            </a:r>
            <a:r>
              <a:rPr lang="lv-LV" sz="1200" kern="1200" dirty="0" err="1">
                <a:solidFill>
                  <a:schemeClr val="tx1"/>
                </a:solidFill>
                <a:effectLst/>
                <a:latin typeface="+mn-lt"/>
                <a:ea typeface="+mn-ea"/>
                <a:cs typeface="+mn-cs"/>
              </a:rPr>
              <a:t>milj</a:t>
            </a:r>
            <a:r>
              <a:rPr lang="lv-LV" sz="1200" kern="1200" dirty="0">
                <a:solidFill>
                  <a:schemeClr val="tx1"/>
                </a:solidFill>
                <a:effectLst/>
                <a:latin typeface="+mn-lt"/>
                <a:ea typeface="+mn-ea"/>
                <a:cs typeface="+mn-cs"/>
              </a:rPr>
              <a:t> .</a:t>
            </a:r>
            <a:r>
              <a:rPr lang="lv-LV" sz="1200" kern="1200" dirty="0" err="1">
                <a:solidFill>
                  <a:schemeClr val="tx1"/>
                </a:solidFill>
                <a:effectLst/>
                <a:latin typeface="+mn-lt"/>
                <a:ea typeface="+mn-ea"/>
                <a:cs typeface="+mn-cs"/>
              </a:rPr>
              <a:t>euro</a:t>
            </a:r>
            <a:r>
              <a:rPr lang="lv-LV" sz="1200" kern="1200" dirty="0">
                <a:solidFill>
                  <a:schemeClr val="tx1"/>
                </a:solidFill>
                <a:effectLst/>
                <a:latin typeface="+mn-lt"/>
                <a:ea typeface="+mn-ea"/>
                <a:cs typeface="+mn-cs"/>
              </a:rPr>
              <a:t> gadā, nepieciešamais finansējums – 6,5 </a:t>
            </a:r>
            <a:r>
              <a:rPr lang="lv-LV" sz="1200" kern="1200" dirty="0" err="1">
                <a:solidFill>
                  <a:schemeClr val="tx1"/>
                </a:solidFill>
                <a:effectLst/>
                <a:latin typeface="+mn-lt"/>
                <a:ea typeface="+mn-ea"/>
                <a:cs typeface="+mn-cs"/>
              </a:rPr>
              <a:t>milj</a:t>
            </a:r>
            <a:r>
              <a:rPr lang="lv-LV" sz="1200" kern="1200" dirty="0">
                <a:solidFill>
                  <a:schemeClr val="tx1"/>
                </a:solidFill>
                <a:effectLst/>
                <a:latin typeface="+mn-lt"/>
                <a:ea typeface="+mn-ea"/>
                <a:cs typeface="+mn-cs"/>
              </a:rPr>
              <a:t> </a:t>
            </a:r>
            <a:r>
              <a:rPr lang="lv-LV" sz="1200" kern="1200" dirty="0" err="1">
                <a:solidFill>
                  <a:schemeClr val="tx1"/>
                </a:solidFill>
                <a:effectLst/>
                <a:latin typeface="+mn-lt"/>
                <a:ea typeface="+mn-ea"/>
                <a:cs typeface="+mn-cs"/>
              </a:rPr>
              <a:t>euro</a:t>
            </a:r>
            <a:r>
              <a:rPr lang="lv-LV" sz="1200" kern="1200" dirty="0">
                <a:solidFill>
                  <a:schemeClr val="tx1"/>
                </a:solidFill>
                <a:effectLst/>
                <a:latin typeface="+mn-lt"/>
                <a:ea typeface="+mn-ea"/>
                <a:cs typeface="+mn-cs"/>
              </a:rPr>
              <a:t>, no kuriem ietekme uz budžeta deficītu</a:t>
            </a:r>
            <a:r>
              <a:rPr lang="lv-LV" sz="1200" kern="1200" baseline="0" dirty="0">
                <a:solidFill>
                  <a:schemeClr val="tx1"/>
                </a:solidFill>
                <a:effectLst/>
                <a:latin typeface="+mn-lt"/>
                <a:ea typeface="+mn-ea"/>
                <a:cs typeface="+mn-cs"/>
              </a:rPr>
              <a:t> – 4 </a:t>
            </a:r>
            <a:r>
              <a:rPr lang="lv-LV" sz="1200" kern="1200" baseline="0" dirty="0" err="1">
                <a:solidFill>
                  <a:schemeClr val="tx1"/>
                </a:solidFill>
                <a:effectLst/>
                <a:latin typeface="+mn-lt"/>
                <a:ea typeface="+mn-ea"/>
                <a:cs typeface="+mn-cs"/>
              </a:rPr>
              <a:t>milj.euro</a:t>
            </a:r>
            <a:r>
              <a:rPr lang="lv-LV" sz="1200" kern="1200" baseline="0" dirty="0">
                <a:solidFill>
                  <a:schemeClr val="tx1"/>
                </a:solidFill>
                <a:effectLst/>
                <a:latin typeface="+mn-lt"/>
                <a:ea typeface="+mn-ea"/>
                <a:cs typeface="+mn-cs"/>
              </a:rPr>
              <a:t>:</a:t>
            </a:r>
          </a:p>
          <a:p>
            <a:pPr marL="171450" lvl="0" indent="-171450">
              <a:buFontTx/>
              <a:buChar char="-"/>
            </a:pPr>
            <a:r>
              <a:rPr lang="lv-LV" sz="1200" kern="1200" dirty="0">
                <a:solidFill>
                  <a:schemeClr val="tx1"/>
                </a:solidFill>
                <a:effectLst/>
                <a:latin typeface="+mn-lt"/>
                <a:ea typeface="+mn-ea"/>
                <a:cs typeface="+mn-cs"/>
              </a:rPr>
              <a:t>3 </a:t>
            </a:r>
            <a:r>
              <a:rPr lang="lv-LV" sz="1200" kern="1200" dirty="0" err="1">
                <a:solidFill>
                  <a:schemeClr val="tx1"/>
                </a:solidFill>
                <a:effectLst/>
                <a:latin typeface="+mn-lt"/>
                <a:ea typeface="+mn-ea"/>
                <a:cs typeface="+mn-cs"/>
              </a:rPr>
              <a:t>milj.euro</a:t>
            </a:r>
            <a:r>
              <a:rPr lang="lv-LV" sz="1200" kern="1200" dirty="0">
                <a:solidFill>
                  <a:schemeClr val="tx1"/>
                </a:solidFill>
                <a:effectLst/>
                <a:latin typeface="+mn-lt"/>
                <a:ea typeface="+mn-ea"/>
                <a:cs typeface="+mn-cs"/>
              </a:rPr>
              <a:t> – </a:t>
            </a:r>
            <a:r>
              <a:rPr lang="lv-LV" sz="1200" kern="1200" dirty="0" err="1">
                <a:solidFill>
                  <a:schemeClr val="tx1"/>
                </a:solidFill>
                <a:effectLst/>
                <a:latin typeface="+mn-lt"/>
                <a:ea typeface="+mn-ea"/>
                <a:cs typeface="+mn-cs"/>
              </a:rPr>
              <a:t>grantiem</a:t>
            </a:r>
            <a:r>
              <a:rPr lang="lv-LV" sz="1200" kern="1200" dirty="0">
                <a:solidFill>
                  <a:schemeClr val="tx1"/>
                </a:solidFill>
                <a:effectLst/>
                <a:latin typeface="+mn-lt"/>
                <a:ea typeface="+mn-ea"/>
                <a:cs typeface="+mn-cs"/>
              </a:rPr>
              <a:t>;</a:t>
            </a:r>
          </a:p>
          <a:p>
            <a:pPr marL="171450" lvl="0" indent="-171450">
              <a:buFontTx/>
              <a:buChar char="-"/>
            </a:pPr>
            <a:r>
              <a:rPr lang="lv-LV" sz="1200" kern="1200" dirty="0">
                <a:solidFill>
                  <a:schemeClr val="tx1"/>
                </a:solidFill>
                <a:effectLst/>
                <a:latin typeface="+mn-lt"/>
                <a:ea typeface="+mn-ea"/>
                <a:cs typeface="+mn-cs"/>
              </a:rPr>
              <a:t>3,5 </a:t>
            </a:r>
            <a:r>
              <a:rPr lang="lv-LV" sz="1200" kern="1200" dirty="0" err="1">
                <a:solidFill>
                  <a:schemeClr val="tx1"/>
                </a:solidFill>
                <a:effectLst/>
                <a:latin typeface="+mn-lt"/>
                <a:ea typeface="+mn-ea"/>
                <a:cs typeface="+mn-cs"/>
              </a:rPr>
              <a:t>milj</a:t>
            </a:r>
            <a:r>
              <a:rPr lang="lv-LV" sz="1200" kern="1200" dirty="0">
                <a:solidFill>
                  <a:schemeClr val="tx1"/>
                </a:solidFill>
                <a:effectLst/>
                <a:latin typeface="+mn-lt"/>
                <a:ea typeface="+mn-ea"/>
                <a:cs typeface="+mn-cs"/>
              </a:rPr>
              <a:t> </a:t>
            </a:r>
            <a:r>
              <a:rPr lang="lv-LV" sz="1200" kern="1200" dirty="0" err="1">
                <a:solidFill>
                  <a:schemeClr val="tx1"/>
                </a:solidFill>
                <a:effectLst/>
                <a:latin typeface="+mn-lt"/>
                <a:ea typeface="+mn-ea"/>
                <a:cs typeface="+mn-cs"/>
              </a:rPr>
              <a:t>euro</a:t>
            </a:r>
            <a:r>
              <a:rPr lang="lv-LV" sz="1200" kern="1200" dirty="0">
                <a:solidFill>
                  <a:schemeClr val="tx1"/>
                </a:solidFill>
                <a:effectLst/>
                <a:latin typeface="+mn-lt"/>
                <a:ea typeface="+mn-ea"/>
                <a:cs typeface="+mn-cs"/>
              </a:rPr>
              <a:t> – nenodrošinātajam</a:t>
            </a:r>
            <a:r>
              <a:rPr lang="lv-LV" sz="1200" kern="1200" baseline="0" dirty="0">
                <a:solidFill>
                  <a:schemeClr val="tx1"/>
                </a:solidFill>
                <a:effectLst/>
                <a:latin typeface="+mn-lt"/>
                <a:ea typeface="+mn-ea"/>
                <a:cs typeface="+mn-cs"/>
              </a:rPr>
              <a:t> aizdevumam</a:t>
            </a:r>
          </a:p>
          <a:p>
            <a:pPr marL="171450" lvl="0" indent="-171450">
              <a:buFontTx/>
              <a:buChar char="-"/>
            </a:pPr>
            <a:endParaRPr lang="lv-LV" sz="1200" kern="1200" baseline="0" dirty="0">
              <a:solidFill>
                <a:schemeClr val="tx1"/>
              </a:solidFill>
              <a:effectLst/>
              <a:latin typeface="+mn-lt"/>
              <a:ea typeface="+mn-ea"/>
              <a:cs typeface="+mn-cs"/>
            </a:endParaRPr>
          </a:p>
          <a:p>
            <a:pPr marL="171450" lvl="0" indent="-171450">
              <a:buFontTx/>
              <a:buChar char="-"/>
            </a:pPr>
            <a:endParaRPr lang="lv-LV" sz="1200" kern="1200" dirty="0">
              <a:solidFill>
                <a:schemeClr val="tx1"/>
              </a:solidFill>
              <a:effectLst/>
              <a:latin typeface="+mn-lt"/>
              <a:ea typeface="+mn-ea"/>
              <a:cs typeface="+mn-cs"/>
            </a:endParaRPr>
          </a:p>
          <a:p>
            <a:pPr lvl="0"/>
            <a:endParaRPr lang="lv-LV" sz="1200" kern="1200" dirty="0">
              <a:solidFill>
                <a:schemeClr val="tx1"/>
              </a:solidFill>
              <a:effectLst/>
              <a:latin typeface="+mn-lt"/>
              <a:ea typeface="+mn-ea"/>
              <a:cs typeface="+mn-cs"/>
            </a:endParaRPr>
          </a:p>
          <a:p>
            <a:endParaRPr lang="lv-LV" dirty="0"/>
          </a:p>
        </p:txBody>
      </p:sp>
      <p:sp>
        <p:nvSpPr>
          <p:cNvPr id="4" name="Slide Number Placeholder 3"/>
          <p:cNvSpPr>
            <a:spLocks noGrp="1"/>
          </p:cNvSpPr>
          <p:nvPr>
            <p:ph type="sldNum" sz="quarter" idx="10"/>
          </p:nvPr>
        </p:nvSpPr>
        <p:spPr/>
        <p:txBody>
          <a:bodyPr/>
          <a:lstStyle/>
          <a:p>
            <a:fld id="{715546DD-043B-4D19-8707-46B92B8508C4}" type="slidenum">
              <a:rPr lang="lv-LV" altLang="lv-LV" smtClean="0"/>
              <a:pPr/>
              <a:t>24</a:t>
            </a:fld>
            <a:endParaRPr lang="lv-LV" altLang="lv-LV"/>
          </a:p>
        </p:txBody>
      </p:sp>
    </p:spTree>
    <p:extLst>
      <p:ext uri="{BB962C8B-B14F-4D97-AF65-F5344CB8AC3E}">
        <p14:creationId xmlns:p14="http://schemas.microsoft.com/office/powerpoint/2010/main" val="6173962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715546DD-043B-4D19-8707-46B92B8508C4}" type="slidenum">
              <a:rPr lang="lv-LV" altLang="lv-LV" smtClean="0"/>
              <a:pPr/>
              <a:t>25</a:t>
            </a:fld>
            <a:endParaRPr lang="lv-LV" altLang="lv-LV"/>
          </a:p>
        </p:txBody>
      </p:sp>
    </p:spTree>
    <p:extLst>
      <p:ext uri="{BB962C8B-B14F-4D97-AF65-F5344CB8AC3E}">
        <p14:creationId xmlns:p14="http://schemas.microsoft.com/office/powerpoint/2010/main" val="803223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Divu,</a:t>
            </a:r>
            <a:r>
              <a:rPr lang="lv-LV" baseline="0" dirty="0"/>
              <a:t> triju, sociālās – 54 028</a:t>
            </a:r>
          </a:p>
          <a:p>
            <a:r>
              <a:rPr lang="lv-LV" baseline="0" dirty="0"/>
              <a:t>Iedzīvotāju skaits samazinājies par 760 000 </a:t>
            </a:r>
            <a:r>
              <a:rPr lang="lv-LV" baseline="0" dirty="0" err="1"/>
              <a:t>tks</a:t>
            </a:r>
            <a:r>
              <a:rPr lang="lv-LV" baseline="0" dirty="0"/>
              <a:t>.</a:t>
            </a:r>
            <a:endParaRPr lang="lv-LV" dirty="0"/>
          </a:p>
        </p:txBody>
      </p:sp>
      <p:sp>
        <p:nvSpPr>
          <p:cNvPr id="4" name="Slide Number Placeholder 3"/>
          <p:cNvSpPr>
            <a:spLocks noGrp="1"/>
          </p:cNvSpPr>
          <p:nvPr>
            <p:ph type="sldNum" sz="quarter" idx="10"/>
          </p:nvPr>
        </p:nvSpPr>
        <p:spPr/>
        <p:txBody>
          <a:bodyPr/>
          <a:lstStyle/>
          <a:p>
            <a:fld id="{715546DD-043B-4D19-8707-46B92B8508C4}" type="slidenum">
              <a:rPr lang="lv-LV" altLang="lv-LV" smtClean="0"/>
              <a:pPr/>
              <a:t>26</a:t>
            </a:fld>
            <a:endParaRPr lang="lv-LV" altLang="lv-LV"/>
          </a:p>
        </p:txBody>
      </p:sp>
    </p:spTree>
    <p:extLst>
      <p:ext uri="{BB962C8B-B14F-4D97-AF65-F5344CB8AC3E}">
        <p14:creationId xmlns:p14="http://schemas.microsoft.com/office/powerpoint/2010/main" val="16745341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Mērķis – 5 gadu laikā 25%</a:t>
            </a:r>
          </a:p>
        </p:txBody>
      </p:sp>
      <p:sp>
        <p:nvSpPr>
          <p:cNvPr id="4" name="Slide Number Placeholder 3"/>
          <p:cNvSpPr>
            <a:spLocks noGrp="1"/>
          </p:cNvSpPr>
          <p:nvPr>
            <p:ph type="sldNum" sz="quarter" idx="10"/>
          </p:nvPr>
        </p:nvSpPr>
        <p:spPr/>
        <p:txBody>
          <a:bodyPr/>
          <a:lstStyle/>
          <a:p>
            <a:fld id="{715546DD-043B-4D19-8707-46B92B8508C4}" type="slidenum">
              <a:rPr lang="lv-LV" altLang="lv-LV" smtClean="0"/>
              <a:pPr/>
              <a:t>27</a:t>
            </a:fld>
            <a:endParaRPr lang="lv-LV" altLang="lv-LV"/>
          </a:p>
        </p:txBody>
      </p:sp>
    </p:spTree>
    <p:extLst>
      <p:ext uri="{BB962C8B-B14F-4D97-AF65-F5344CB8AC3E}">
        <p14:creationId xmlns:p14="http://schemas.microsoft.com/office/powerpoint/2010/main" val="1441316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ACC58A83-4685-4212-A986-477B9E195F2C}" type="slidenum">
              <a:rPr lang="lv-LV" altLang="lv-LV" smtClean="0"/>
              <a:pPr/>
              <a:t>2</a:t>
            </a:fld>
            <a:endParaRPr lang="lv-LV" altLang="lv-LV"/>
          </a:p>
        </p:txBody>
      </p:sp>
    </p:spTree>
    <p:extLst>
      <p:ext uri="{BB962C8B-B14F-4D97-AF65-F5344CB8AC3E}">
        <p14:creationId xmlns:p14="http://schemas.microsoft.com/office/powerpoint/2010/main" val="3173095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ACC58A83-4685-4212-A986-477B9E195F2C}" type="slidenum">
              <a:rPr lang="lv-LV" altLang="lv-LV" smtClean="0"/>
              <a:pPr/>
              <a:t>3</a:t>
            </a:fld>
            <a:endParaRPr lang="lv-LV" altLang="lv-LV"/>
          </a:p>
        </p:txBody>
      </p:sp>
    </p:spTree>
    <p:extLst>
      <p:ext uri="{BB962C8B-B14F-4D97-AF65-F5344CB8AC3E}">
        <p14:creationId xmlns:p14="http://schemas.microsoft.com/office/powerpoint/2010/main" val="3090041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8213" rtl="0" eaLnBrk="0" fontAlgn="base" latinLnBrk="0" hangingPunct="0">
              <a:lnSpc>
                <a:spcPct val="100000"/>
              </a:lnSpc>
              <a:spcBef>
                <a:spcPct val="30000"/>
              </a:spcBef>
              <a:spcAft>
                <a:spcPct val="0"/>
              </a:spcAft>
              <a:buClrTx/>
              <a:buSzTx/>
              <a:buFontTx/>
              <a:buNone/>
              <a:tabLst/>
              <a:defRPr/>
            </a:pPr>
            <a:r>
              <a:rPr lang="lv-LV" sz="1200" dirty="0">
                <a:latin typeface="+mj-lt"/>
              </a:rPr>
              <a:t>Rezultējas </a:t>
            </a:r>
          </a:p>
          <a:p>
            <a:pPr marL="0" marR="0" lvl="0" indent="0" algn="l" defTabSz="938213" rtl="0" eaLnBrk="0" fontAlgn="base" latinLnBrk="0" hangingPunct="0">
              <a:lnSpc>
                <a:spcPct val="100000"/>
              </a:lnSpc>
              <a:spcBef>
                <a:spcPct val="30000"/>
              </a:spcBef>
              <a:spcAft>
                <a:spcPct val="0"/>
              </a:spcAft>
              <a:buClrTx/>
              <a:buSzTx/>
              <a:buFontTx/>
              <a:buNone/>
              <a:tabLst/>
              <a:defRPr/>
            </a:pPr>
            <a:r>
              <a:rPr lang="lv-LV" sz="1200" dirty="0">
                <a:latin typeface="+mj-lt"/>
              </a:rPr>
              <a:t>Neveidojas jauns īres tirgus</a:t>
            </a:r>
          </a:p>
          <a:p>
            <a:pPr marL="0" marR="0" lvl="0" indent="0" algn="l" defTabSz="938213" rtl="0" eaLnBrk="0" fontAlgn="base" latinLnBrk="0" hangingPunct="0">
              <a:lnSpc>
                <a:spcPct val="100000"/>
              </a:lnSpc>
              <a:spcBef>
                <a:spcPct val="30000"/>
              </a:spcBef>
              <a:spcAft>
                <a:spcPct val="0"/>
              </a:spcAft>
              <a:buClrTx/>
              <a:buSzTx/>
              <a:buFontTx/>
              <a:buNone/>
              <a:tabLst/>
              <a:defRPr/>
            </a:pPr>
            <a:r>
              <a:rPr lang="lv-LV" sz="1200" dirty="0">
                <a:latin typeface="+mj-lt"/>
              </a:rPr>
              <a:t>Dzīvojamo ēku tehniskais stāvoklis neuzlabojas</a:t>
            </a:r>
          </a:p>
          <a:p>
            <a:pPr marL="0" marR="0" lvl="0" indent="0" algn="l" defTabSz="938213" rtl="0" eaLnBrk="0" fontAlgn="base" latinLnBrk="0" hangingPunct="0">
              <a:lnSpc>
                <a:spcPct val="100000"/>
              </a:lnSpc>
              <a:spcBef>
                <a:spcPct val="30000"/>
              </a:spcBef>
              <a:spcAft>
                <a:spcPct val="0"/>
              </a:spcAft>
              <a:buClrTx/>
              <a:buSzTx/>
              <a:buFontTx/>
              <a:buNone/>
              <a:tabLst/>
              <a:defRPr/>
            </a:pPr>
            <a:r>
              <a:rPr lang="lv-LV" sz="1200" dirty="0">
                <a:latin typeface="+mj-lt"/>
              </a:rPr>
              <a:t>Dzīvojamais fonds noveco</a:t>
            </a:r>
          </a:p>
          <a:p>
            <a:endParaRPr lang="lv-LV" dirty="0"/>
          </a:p>
        </p:txBody>
      </p:sp>
      <p:sp>
        <p:nvSpPr>
          <p:cNvPr id="4" name="Slide Number Placeholder 3"/>
          <p:cNvSpPr>
            <a:spLocks noGrp="1"/>
          </p:cNvSpPr>
          <p:nvPr>
            <p:ph type="sldNum" sz="quarter" idx="10"/>
          </p:nvPr>
        </p:nvSpPr>
        <p:spPr/>
        <p:txBody>
          <a:bodyPr/>
          <a:lstStyle/>
          <a:p>
            <a:fld id="{715546DD-043B-4D19-8707-46B92B8508C4}" type="slidenum">
              <a:rPr lang="lv-LV" altLang="lv-LV" smtClean="0"/>
              <a:pPr/>
              <a:t>4</a:t>
            </a:fld>
            <a:endParaRPr lang="lv-LV" altLang="lv-LV"/>
          </a:p>
        </p:txBody>
      </p:sp>
    </p:spTree>
    <p:extLst>
      <p:ext uri="{BB962C8B-B14F-4D97-AF65-F5344CB8AC3E}">
        <p14:creationId xmlns:p14="http://schemas.microsoft.com/office/powerpoint/2010/main" val="3563290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ACC58A83-4685-4212-A986-477B9E195F2C}" type="slidenum">
              <a:rPr lang="lv-LV" altLang="lv-LV" smtClean="0"/>
              <a:pPr/>
              <a:t>5</a:t>
            </a:fld>
            <a:endParaRPr lang="lv-LV" altLang="lv-LV"/>
          </a:p>
        </p:txBody>
      </p:sp>
    </p:spTree>
    <p:extLst>
      <p:ext uri="{BB962C8B-B14F-4D97-AF65-F5344CB8AC3E}">
        <p14:creationId xmlns:p14="http://schemas.microsoft.com/office/powerpoint/2010/main" val="2663125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715546DD-043B-4D19-8707-46B92B8508C4}" type="slidenum">
              <a:rPr lang="lv-LV" altLang="lv-LV" smtClean="0"/>
              <a:pPr/>
              <a:t>6</a:t>
            </a:fld>
            <a:endParaRPr lang="lv-LV" altLang="lv-LV"/>
          </a:p>
        </p:txBody>
      </p:sp>
    </p:spTree>
    <p:extLst>
      <p:ext uri="{BB962C8B-B14F-4D97-AF65-F5344CB8AC3E}">
        <p14:creationId xmlns:p14="http://schemas.microsoft.com/office/powerpoint/2010/main" val="3466549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ACC58A83-4685-4212-A986-477B9E195F2C}" type="slidenum">
              <a:rPr lang="lv-LV" altLang="lv-LV" smtClean="0"/>
              <a:pPr/>
              <a:t>8</a:t>
            </a:fld>
            <a:endParaRPr lang="lv-LV" altLang="lv-LV"/>
          </a:p>
        </p:txBody>
      </p:sp>
    </p:spTree>
    <p:extLst>
      <p:ext uri="{BB962C8B-B14F-4D97-AF65-F5344CB8AC3E}">
        <p14:creationId xmlns:p14="http://schemas.microsoft.com/office/powerpoint/2010/main" val="589273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81321" indent="0" algn="just">
              <a:buFont typeface="Arial" panose="020B0604020202020204" pitchFamily="34" charset="0"/>
              <a:buNone/>
            </a:pPr>
            <a:r>
              <a:rPr lang="lv-LV" altLang="lv-LV" dirty="0">
                <a:solidFill>
                  <a:srgbClr val="FF0000"/>
                </a:solidFill>
              </a:rPr>
              <a:t>Ap 44 </a:t>
            </a:r>
            <a:r>
              <a:rPr lang="lv-LV" altLang="lv-LV" dirty="0" err="1">
                <a:solidFill>
                  <a:srgbClr val="FF0000"/>
                </a:solidFill>
              </a:rPr>
              <a:t>tkst.mājokļi</a:t>
            </a:r>
            <a:endParaRPr lang="lv-LV" altLang="lv-LV" dirty="0">
              <a:solidFill>
                <a:srgbClr val="FF0000"/>
              </a:solidFill>
            </a:endParaRPr>
          </a:p>
          <a:p>
            <a:pPr marL="844696" indent="-463375" algn="just">
              <a:buFont typeface="Arial" panose="020B0604020202020204" pitchFamily="34" charset="0"/>
              <a:buChar char="•"/>
            </a:pPr>
            <a:endParaRPr lang="lv-LV" altLang="lv-LV" dirty="0">
              <a:solidFill>
                <a:srgbClr val="FF0000"/>
              </a:solidFill>
            </a:endParaRPr>
          </a:p>
          <a:p>
            <a:pPr marL="844696" indent="-463375" algn="just">
              <a:buFont typeface="Arial" panose="020B0604020202020204" pitchFamily="34" charset="0"/>
              <a:buChar char="•"/>
            </a:pPr>
            <a:endParaRPr lang="lv-LV" altLang="lv-LV" dirty="0">
              <a:solidFill>
                <a:srgbClr val="FF0000"/>
              </a:solidFill>
            </a:endParaRPr>
          </a:p>
          <a:p>
            <a:pPr marL="844696" indent="-463375" algn="just">
              <a:buFont typeface="Arial" panose="020B0604020202020204" pitchFamily="34" charset="0"/>
              <a:buChar char="•"/>
            </a:pPr>
            <a:r>
              <a:rPr lang="lv-LV" altLang="lv-LV" dirty="0">
                <a:solidFill>
                  <a:srgbClr val="FF0000"/>
                </a:solidFill>
              </a:rPr>
              <a:t>Stabilas īres tirgus izmaksas</a:t>
            </a:r>
          </a:p>
          <a:p>
            <a:pPr marL="844696" indent="-463375" algn="just">
              <a:buFont typeface="Arial" panose="020B0604020202020204" pitchFamily="34" charset="0"/>
              <a:buChar char="•"/>
            </a:pPr>
            <a:endParaRPr lang="lv-LV" altLang="lv-LV" dirty="0">
              <a:solidFill>
                <a:srgbClr val="FF0000"/>
              </a:solidFill>
            </a:endParaRPr>
          </a:p>
          <a:p>
            <a:pPr marL="844696" indent="-463375" algn="just">
              <a:buFont typeface="Arial" panose="020B0604020202020204" pitchFamily="34" charset="0"/>
              <a:buChar char="•"/>
            </a:pPr>
            <a:r>
              <a:rPr lang="lv-LV" altLang="lv-LV" dirty="0">
                <a:solidFill>
                  <a:srgbClr val="FF0000"/>
                </a:solidFill>
              </a:rPr>
              <a:t>Mājokļa mēneša īres cenas ir augstākas nekā ikmēneša kredīta maksājums</a:t>
            </a:r>
          </a:p>
          <a:p>
            <a:pPr marL="844696" indent="-463375" algn="just">
              <a:buFont typeface="Arial" panose="020B0604020202020204" pitchFamily="34" charset="0"/>
              <a:buChar char="•"/>
            </a:pPr>
            <a:endParaRPr lang="lv-LV" altLang="lv-LV" dirty="0">
              <a:solidFill>
                <a:srgbClr val="FF0000"/>
              </a:solidFill>
            </a:endParaRPr>
          </a:p>
          <a:p>
            <a:pPr marL="844696" indent="-463375" algn="just">
              <a:buFont typeface="Arial" panose="020B0604020202020204" pitchFamily="34" charset="0"/>
              <a:buChar char="•"/>
            </a:pPr>
            <a:r>
              <a:rPr lang="lv-LV" altLang="lv-LV" dirty="0">
                <a:solidFill>
                  <a:srgbClr val="FF0000"/>
                </a:solidFill>
              </a:rPr>
              <a:t>Īres tirgus ir aktīvs Rīgā un attīstības centros</a:t>
            </a:r>
          </a:p>
          <a:p>
            <a:pPr marL="844696" indent="-463375" algn="just">
              <a:buFont typeface="Arial" panose="020B0604020202020204" pitchFamily="34" charset="0"/>
              <a:buChar char="•"/>
            </a:pPr>
            <a:endParaRPr lang="lv-LV" altLang="lv-LV" dirty="0">
              <a:solidFill>
                <a:srgbClr val="FF0000"/>
              </a:solidFill>
            </a:endParaRPr>
          </a:p>
          <a:p>
            <a:pPr marL="844696" indent="-463375" algn="just">
              <a:buFont typeface="Arial" panose="020B0604020202020204" pitchFamily="34" charset="0"/>
              <a:buChar char="•"/>
            </a:pPr>
            <a:r>
              <a:rPr lang="lv-LV" altLang="lv-LV" dirty="0">
                <a:solidFill>
                  <a:srgbClr val="FF0000"/>
                </a:solidFill>
              </a:rPr>
              <a:t>Neveidojas jauns īres dzīvojamais fonds</a:t>
            </a:r>
          </a:p>
          <a:p>
            <a:pPr marL="844696" indent="-463375" algn="just">
              <a:buFont typeface="Arial" panose="020B0604020202020204" pitchFamily="34" charset="0"/>
              <a:buChar char="•"/>
            </a:pPr>
            <a:endParaRPr lang="lv-LV" altLang="lv-LV" dirty="0">
              <a:solidFill>
                <a:srgbClr val="FF0000"/>
              </a:solidFill>
            </a:endParaRPr>
          </a:p>
          <a:p>
            <a:pPr marL="844696" indent="-463375" algn="just">
              <a:buFont typeface="Arial" panose="020B0604020202020204" pitchFamily="34" charset="0"/>
              <a:buChar char="•"/>
            </a:pPr>
            <a:endParaRPr lang="lv-LV" altLang="lv-LV" dirty="0">
              <a:solidFill>
                <a:srgbClr val="FF0000"/>
              </a:solidFill>
            </a:endParaRPr>
          </a:p>
          <a:p>
            <a:pPr marL="844696" indent="-463375">
              <a:buFont typeface="Arial" panose="020B0604020202020204" pitchFamily="34" charset="0"/>
              <a:buChar char="•"/>
            </a:pPr>
            <a:r>
              <a:rPr lang="lv-LV" altLang="lv-LV" dirty="0">
                <a:solidFill>
                  <a:srgbClr val="FF0000"/>
                </a:solidFill>
              </a:rPr>
              <a:t>Pilnveidot dzīvokļa īpašuma un dzīvojamo māju pārvaldīšanas jomu </a:t>
            </a:r>
          </a:p>
          <a:p>
            <a:endParaRPr lang="lv-LV" dirty="0"/>
          </a:p>
        </p:txBody>
      </p:sp>
      <p:sp>
        <p:nvSpPr>
          <p:cNvPr id="4" name="Slide Number Placeholder 3"/>
          <p:cNvSpPr>
            <a:spLocks noGrp="1"/>
          </p:cNvSpPr>
          <p:nvPr>
            <p:ph type="sldNum" sz="quarter" idx="10"/>
          </p:nvPr>
        </p:nvSpPr>
        <p:spPr/>
        <p:txBody>
          <a:bodyPr/>
          <a:lstStyle/>
          <a:p>
            <a:fld id="{ACC58A83-4685-4212-A986-477B9E195F2C}" type="slidenum">
              <a:rPr lang="lv-LV" altLang="lv-LV" smtClean="0"/>
              <a:pPr/>
              <a:t>9</a:t>
            </a:fld>
            <a:endParaRPr lang="lv-LV" altLang="lv-LV"/>
          </a:p>
        </p:txBody>
      </p:sp>
    </p:spTree>
    <p:extLst>
      <p:ext uri="{BB962C8B-B14F-4D97-AF65-F5344CB8AC3E}">
        <p14:creationId xmlns:p14="http://schemas.microsoft.com/office/powerpoint/2010/main" val="3792844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7563" indent="-347563" algn="just" defTabSz="950973">
              <a:buFont typeface="Arial" panose="020B0604020202020204" pitchFamily="34" charset="0"/>
              <a:buChar char="•"/>
              <a:defRPr/>
            </a:pPr>
            <a:r>
              <a:rPr lang="lv-LV" dirty="0"/>
              <a:t>Divu,</a:t>
            </a:r>
            <a:r>
              <a:rPr lang="lv-LV" baseline="0" dirty="0"/>
              <a:t> triju, sociālās – 54 028</a:t>
            </a:r>
          </a:p>
          <a:p>
            <a:pPr marL="347563" indent="-347563" algn="just" defTabSz="950973">
              <a:buFont typeface="Arial" panose="020B0604020202020204" pitchFamily="34" charset="0"/>
              <a:buChar char="•"/>
              <a:defRPr/>
            </a:pPr>
            <a:r>
              <a:rPr lang="lv-LV" altLang="lv-LV" b="1" dirty="0">
                <a:solidFill>
                  <a:srgbClr val="000000"/>
                </a:solidFill>
                <a:ea typeface="Verdana" panose="020B0604030504040204" pitchFamily="34" charset="0"/>
                <a:cs typeface="Verdana" panose="020B0604030504040204" pitchFamily="34" charset="0"/>
              </a:rPr>
              <a:t>No 1961 līdz 1992 gadam uzcelti 39% no dzīvojamā fonda – 21 070</a:t>
            </a:r>
          </a:p>
          <a:p>
            <a:pPr marL="347563" indent="-347563" algn="just" defTabSz="950973">
              <a:buFont typeface="Arial" panose="020B0604020202020204" pitchFamily="34" charset="0"/>
              <a:buChar char="•"/>
              <a:defRPr/>
            </a:pPr>
            <a:r>
              <a:rPr lang="lv-LV" altLang="lv-LV" b="1" dirty="0">
                <a:solidFill>
                  <a:srgbClr val="000000"/>
                </a:solidFill>
                <a:ea typeface="Verdana" panose="020B0604030504040204" pitchFamily="34" charset="0"/>
                <a:cs typeface="Verdana" panose="020B0604030504040204" pitchFamily="34" charset="0"/>
              </a:rPr>
              <a:t>Līdz 1961 – 59%-31 876</a:t>
            </a:r>
          </a:p>
          <a:p>
            <a:pPr marL="347563" indent="-347563" algn="just" defTabSz="950973">
              <a:buFont typeface="Arial" panose="020B0604020202020204" pitchFamily="34" charset="0"/>
              <a:buChar char="•"/>
              <a:defRPr/>
            </a:pPr>
            <a:r>
              <a:rPr lang="lv-LV" altLang="lv-LV" b="1" dirty="0">
                <a:solidFill>
                  <a:srgbClr val="000000"/>
                </a:solidFill>
                <a:ea typeface="Verdana" panose="020B0604030504040204" pitchFamily="34" charset="0"/>
                <a:cs typeface="Verdana" panose="020B0604030504040204" pitchFamily="34" charset="0"/>
              </a:rPr>
              <a:t>Līdz 1993 – 98% - 52 947</a:t>
            </a:r>
          </a:p>
          <a:p>
            <a:pPr algn="just" defTabSz="950973">
              <a:defRPr/>
            </a:pPr>
            <a:endParaRPr lang="lv-LV" altLang="lv-LV" b="1" dirty="0">
              <a:solidFill>
                <a:srgbClr val="000000"/>
              </a:solidFill>
              <a:ea typeface="Verdana" panose="020B0604030504040204" pitchFamily="34" charset="0"/>
              <a:cs typeface="Verdana" panose="020B0604030504040204" pitchFamily="34" charset="0"/>
            </a:endParaRPr>
          </a:p>
          <a:p>
            <a:pPr algn="just" defTabSz="950973">
              <a:defRPr/>
            </a:pPr>
            <a:r>
              <a:rPr lang="lv-LV" altLang="lv-LV" b="1" dirty="0">
                <a:solidFill>
                  <a:srgbClr val="000000"/>
                </a:solidFill>
                <a:ea typeface="Verdana" panose="020B0604030504040204" pitchFamily="34" charset="0"/>
                <a:cs typeface="Verdana" panose="020B0604030504040204" pitchFamily="34" charset="0"/>
              </a:rPr>
              <a:t>Renovētas - </a:t>
            </a:r>
            <a:r>
              <a:rPr lang="lv-LV" dirty="0"/>
              <a:t>iepriekšējā Eiropas Savienības plānošanas periodā ir renovētas vairāk kā 700 daudzdzīvokļu ēkas un šajā plānošanas periodā plānots renovēt vairāk kā 1700 mājas</a:t>
            </a:r>
          </a:p>
          <a:p>
            <a:pPr marL="347563" indent="-347563" algn="just">
              <a:buFont typeface="Arial" panose="020B0604020202020204" pitchFamily="34" charset="0"/>
              <a:buChar char="•"/>
            </a:pPr>
            <a:endParaRPr lang="lv-LV" dirty="0">
              <a:latin typeface="+mn-lt"/>
            </a:endParaRPr>
          </a:p>
          <a:p>
            <a:pPr marL="347563" indent="-347563" algn="just">
              <a:buFont typeface="Arial" panose="020B0604020202020204" pitchFamily="34" charset="0"/>
              <a:buChar char="•"/>
            </a:pPr>
            <a:r>
              <a:rPr lang="lv-LV" dirty="0">
                <a:latin typeface="+mn-lt"/>
              </a:rPr>
              <a:t>Dzīvojamo telpu īres regulējums kavē investīcijas īres namu sektorā;</a:t>
            </a:r>
          </a:p>
          <a:p>
            <a:pPr marL="347563" indent="-347563" algn="just">
              <a:buFont typeface="Arial" panose="020B0604020202020204" pitchFamily="34" charset="0"/>
              <a:buChar char="•"/>
            </a:pPr>
            <a:r>
              <a:rPr lang="lv-LV" dirty="0">
                <a:latin typeface="+mn-lt"/>
              </a:rPr>
              <a:t>Nav pieejami kvalitatīvi un iedzīvotājiem finansiāli pieejami īres dzīvokļi;</a:t>
            </a:r>
          </a:p>
          <a:p>
            <a:pPr marL="347563" indent="-347563" algn="just">
              <a:buFont typeface="Arial" panose="020B0604020202020204" pitchFamily="34" charset="0"/>
              <a:buChar char="•"/>
            </a:pPr>
            <a:r>
              <a:rPr lang="lv-LV" dirty="0">
                <a:latin typeface="+mn-lt"/>
              </a:rPr>
              <a:t>Gari tiesvedības procesi;</a:t>
            </a:r>
          </a:p>
          <a:p>
            <a:endParaRPr lang="lv-LV" dirty="0"/>
          </a:p>
          <a:p>
            <a:r>
              <a:rPr lang="lv-LV" dirty="0"/>
              <a:t>45% - pirmskara </a:t>
            </a:r>
          </a:p>
          <a:p>
            <a:r>
              <a:rPr lang="lv-LV" dirty="0"/>
              <a:t>53% - padomju ēkas</a:t>
            </a:r>
          </a:p>
          <a:p>
            <a:r>
              <a:rPr lang="lv-LV" dirty="0"/>
              <a:t>2% - Latvijas</a:t>
            </a:r>
            <a:r>
              <a:rPr lang="lv-LV" baseline="0" dirty="0"/>
              <a:t> laika ēkas</a:t>
            </a:r>
            <a:endParaRPr lang="lv-LV" dirty="0"/>
          </a:p>
        </p:txBody>
      </p:sp>
      <p:sp>
        <p:nvSpPr>
          <p:cNvPr id="4" name="Slide Number Placeholder 3"/>
          <p:cNvSpPr>
            <a:spLocks noGrp="1"/>
          </p:cNvSpPr>
          <p:nvPr>
            <p:ph type="sldNum" sz="quarter" idx="10"/>
          </p:nvPr>
        </p:nvSpPr>
        <p:spPr/>
        <p:txBody>
          <a:bodyPr/>
          <a:lstStyle/>
          <a:p>
            <a:fld id="{ACC58A83-4685-4212-A986-477B9E195F2C}" type="slidenum">
              <a:rPr lang="lv-LV" altLang="lv-LV" smtClean="0"/>
              <a:pPr/>
              <a:t>10</a:t>
            </a:fld>
            <a:endParaRPr lang="lv-LV" altLang="lv-LV"/>
          </a:p>
        </p:txBody>
      </p:sp>
    </p:spTree>
    <p:extLst>
      <p:ext uri="{BB962C8B-B14F-4D97-AF65-F5344CB8AC3E}">
        <p14:creationId xmlns:p14="http://schemas.microsoft.com/office/powerpoint/2010/main" val="10585921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240034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p:txBody>
          <a:bodyPr/>
          <a:lstStyle/>
          <a:p>
            <a:fld id="{126B9AF0-FE29-41CD-BBCF-F8A0D9391686}" type="datetime1">
              <a:rPr lang="lv-LV" smtClean="0"/>
              <a:t>28.11.2017</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D1391843-AB9A-4FE1-906A-37CAC3946422}" type="slidenum">
              <a:rPr lang="lv-LV" smtClean="0"/>
              <a:t>‹#›</a:t>
            </a:fld>
            <a:endParaRPr lang="lv-LV"/>
          </a:p>
        </p:txBody>
      </p:sp>
    </p:spTree>
    <p:extLst>
      <p:ext uri="{BB962C8B-B14F-4D97-AF65-F5344CB8AC3E}">
        <p14:creationId xmlns:p14="http://schemas.microsoft.com/office/powerpoint/2010/main" val="152892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1007F40F-6D6A-4623-AFAB-12A15A8299CA}" type="datetime1">
              <a:rPr lang="lv-LV" smtClean="0"/>
              <a:t>28.11.2017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1391843-AB9A-4FE1-906A-37CAC3946422}" type="slidenum">
              <a:rPr lang="lv-LV" smtClean="0"/>
              <a:t>‹#›</a:t>
            </a:fld>
            <a:endParaRPr lang="lv-LV"/>
          </a:p>
        </p:txBody>
      </p:sp>
    </p:spTree>
    <p:extLst>
      <p:ext uri="{BB962C8B-B14F-4D97-AF65-F5344CB8AC3E}">
        <p14:creationId xmlns:p14="http://schemas.microsoft.com/office/powerpoint/2010/main" val="1459044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F2C0D016-9A93-4D33-9255-09B9471B6317}" type="slidenum">
              <a:rPr lang="en-US" altLang="lv-LV"/>
              <a:pPr/>
              <a:t>‹#›</a:t>
            </a:fld>
            <a:endParaRPr lang="en-US" altLang="lv-LV"/>
          </a:p>
        </p:txBody>
      </p:sp>
    </p:spTree>
    <p:extLst>
      <p:ext uri="{BB962C8B-B14F-4D97-AF65-F5344CB8AC3E}">
        <p14:creationId xmlns:p14="http://schemas.microsoft.com/office/powerpoint/2010/main" val="3607312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F74A900F-97C1-42BF-BB58-F7E4E1C4AD50}" type="slidenum">
              <a:rPr lang="en-US" altLang="lv-LV"/>
              <a:pPr/>
              <a:t>‹#›</a:t>
            </a:fld>
            <a:endParaRPr lang="en-US" altLang="lv-LV"/>
          </a:p>
        </p:txBody>
      </p:sp>
    </p:spTree>
    <p:extLst>
      <p:ext uri="{BB962C8B-B14F-4D97-AF65-F5344CB8AC3E}">
        <p14:creationId xmlns:p14="http://schemas.microsoft.com/office/powerpoint/2010/main" val="2253593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D9CFFC11-AF82-4AB7-9E11-F82C32853E2B}" type="slidenum">
              <a:rPr lang="en-US" altLang="lv-LV"/>
              <a:pPr/>
              <a:t>‹#›</a:t>
            </a:fld>
            <a:endParaRPr lang="en-US" altLang="lv-LV"/>
          </a:p>
        </p:txBody>
      </p:sp>
    </p:spTree>
    <p:extLst>
      <p:ext uri="{BB962C8B-B14F-4D97-AF65-F5344CB8AC3E}">
        <p14:creationId xmlns:p14="http://schemas.microsoft.com/office/powerpoint/2010/main" val="1234629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fld id="{72FDF04C-7C76-4670-8DBD-C16B3DFCB56C}" type="slidenum">
              <a:rPr lang="en-US" altLang="lv-LV"/>
              <a:pPr/>
              <a:t>‹#›</a:t>
            </a:fld>
            <a:endParaRPr lang="en-US" altLang="lv-LV"/>
          </a:p>
        </p:txBody>
      </p:sp>
    </p:spTree>
    <p:extLst>
      <p:ext uri="{BB962C8B-B14F-4D97-AF65-F5344CB8AC3E}">
        <p14:creationId xmlns:p14="http://schemas.microsoft.com/office/powerpoint/2010/main" val="17224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0DBBDEC7-7138-47BF-AF19-35EC23A2A937}" type="slidenum">
              <a:rPr lang="en-US" altLang="lv-LV"/>
              <a:pPr/>
              <a:t>‹#›</a:t>
            </a:fld>
            <a:endParaRPr lang="en-US" altLang="lv-LV"/>
          </a:p>
        </p:txBody>
      </p:sp>
    </p:spTree>
    <p:extLst>
      <p:ext uri="{BB962C8B-B14F-4D97-AF65-F5344CB8AC3E}">
        <p14:creationId xmlns:p14="http://schemas.microsoft.com/office/powerpoint/2010/main" val="4197613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03ABD255-1EA4-487E-8608-3C81A3750579}" type="slidenum">
              <a:rPr lang="en-US" altLang="lv-LV"/>
              <a:pPr/>
              <a:t>‹#›</a:t>
            </a:fld>
            <a:endParaRPr lang="en-US" altLang="lv-LV"/>
          </a:p>
        </p:txBody>
      </p:sp>
    </p:spTree>
    <p:extLst>
      <p:ext uri="{BB962C8B-B14F-4D97-AF65-F5344CB8AC3E}">
        <p14:creationId xmlns:p14="http://schemas.microsoft.com/office/powerpoint/2010/main" val="1523524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D427B420-66A5-41C9-99DF-EB2EF80F29BF}" type="slidenum">
              <a:rPr lang="en-US" altLang="lv-LV"/>
              <a:pPr/>
              <a:t>‹#›</a:t>
            </a:fld>
            <a:endParaRPr lang="en-US" altLang="lv-LV"/>
          </a:p>
        </p:txBody>
      </p:sp>
    </p:spTree>
    <p:extLst>
      <p:ext uri="{BB962C8B-B14F-4D97-AF65-F5344CB8AC3E}">
        <p14:creationId xmlns:p14="http://schemas.microsoft.com/office/powerpoint/2010/main" val="1121196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794896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fontAlgn="auto">
              <a:spcBef>
                <a:spcPts val="0"/>
              </a:spcBef>
              <a:spcAft>
                <a:spcPts val="0"/>
              </a:spcAft>
              <a:defRPr sz="1200">
                <a:solidFill>
                  <a:schemeClr val="tx1">
                    <a:tint val="75000"/>
                  </a:schemeClr>
                </a:solidFill>
                <a:latin typeface="+mn-lt"/>
                <a:cs typeface="+mn-cs"/>
              </a:defRPr>
            </a:lvl1pPr>
          </a:lstStyle>
          <a:p>
            <a:pPr>
              <a:defRPr/>
            </a:pPr>
            <a:fld id="{2BD38749-1DDF-4430-A660-689B7043FBCC}" type="datetime1">
              <a:rPr lang="en-US"/>
              <a:pPr>
                <a:defRPr/>
              </a:pPr>
              <a:t>11/28/2017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a:defRPr sz="1200">
                <a:solidFill>
                  <a:srgbClr val="898989"/>
                </a:solidFill>
              </a:defRPr>
            </a:lvl1pPr>
          </a:lstStyle>
          <a:p>
            <a:fld id="{E99595DE-3EE7-4E86-AA32-EC3870315EB3}" type="slidenum">
              <a:rPr lang="en-US" altLang="lv-LV"/>
              <a:pPr/>
              <a:t>‹#›</a:t>
            </a:fld>
            <a:endParaRPr lang="en-US" altLang="lv-LV"/>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ctr" defTabSz="938213" rtl="0" eaLnBrk="1" fontAlgn="base" hangingPunct="1">
        <a:spcBef>
          <a:spcPct val="0"/>
        </a:spcBef>
        <a:spcAft>
          <a:spcPct val="0"/>
        </a:spcAft>
        <a:defRPr sz="4500" kern="1200">
          <a:solidFill>
            <a:schemeClr val="tx1"/>
          </a:solidFill>
          <a:latin typeface="+mj-lt"/>
          <a:ea typeface="+mj-ea"/>
          <a:cs typeface="+mj-cs"/>
        </a:defRPr>
      </a:lvl1pPr>
      <a:lvl2pPr algn="ctr" defTabSz="938213" rtl="0" eaLnBrk="1" fontAlgn="base" hangingPunct="1">
        <a:spcBef>
          <a:spcPct val="0"/>
        </a:spcBef>
        <a:spcAft>
          <a:spcPct val="0"/>
        </a:spcAft>
        <a:defRPr sz="4500">
          <a:solidFill>
            <a:schemeClr val="tx1"/>
          </a:solidFill>
          <a:latin typeface="Times New Roman" pitchFamily="18" charset="0"/>
        </a:defRPr>
      </a:lvl2pPr>
      <a:lvl3pPr algn="ctr" defTabSz="938213" rtl="0" eaLnBrk="1" fontAlgn="base" hangingPunct="1">
        <a:spcBef>
          <a:spcPct val="0"/>
        </a:spcBef>
        <a:spcAft>
          <a:spcPct val="0"/>
        </a:spcAft>
        <a:defRPr sz="4500">
          <a:solidFill>
            <a:schemeClr val="tx1"/>
          </a:solidFill>
          <a:latin typeface="Times New Roman" pitchFamily="18" charset="0"/>
        </a:defRPr>
      </a:lvl3pPr>
      <a:lvl4pPr algn="ctr" defTabSz="938213" rtl="0" eaLnBrk="1" fontAlgn="base" hangingPunct="1">
        <a:spcBef>
          <a:spcPct val="0"/>
        </a:spcBef>
        <a:spcAft>
          <a:spcPct val="0"/>
        </a:spcAft>
        <a:defRPr sz="4500">
          <a:solidFill>
            <a:schemeClr val="tx1"/>
          </a:solidFill>
          <a:latin typeface="Times New Roman" pitchFamily="18" charset="0"/>
        </a:defRPr>
      </a:lvl4pPr>
      <a:lvl5pPr algn="ctr" defTabSz="938213" rtl="0" eaLnBrk="1" fontAlgn="base" hangingPunct="1">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1" fontAlgn="base" hangingPunct="1">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1" fontAlgn="base" hangingPunct="1">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1" fontAlgn="base" hangingPunct="1">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1" fontAlgn="base" hangingPunct="1">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1" fontAlgn="base" hangingPunct="1">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pasts@em.gov.lv" TargetMode="External"/><Relationship Id="rId2" Type="http://schemas.openxmlformats.org/officeDocument/2006/relationships/notesSlide" Target="../notesSlides/notesSlide17.xml"/><Relationship Id="rId1" Type="http://schemas.openxmlformats.org/officeDocument/2006/relationships/slideLayout" Target="../slideLayouts/slideLayout9.xml"/><Relationship Id="rId6" Type="http://schemas.openxmlformats.org/officeDocument/2006/relationships/hyperlink" Target="http://www.facebook.com/atbalstsuznemejiem" TargetMode="External"/><Relationship Id="rId5" Type="http://schemas.openxmlformats.org/officeDocument/2006/relationships/hyperlink" Target="http://www.youtube.com/ekonomikasministrija" TargetMode="External"/><Relationship Id="rId4" Type="http://schemas.openxmlformats.org/officeDocument/2006/relationships/hyperlink" Target="http://www.em.gov.lv/"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359649"/>
            <a:ext cx="7772400" cy="2024009"/>
          </a:xfrm>
        </p:spPr>
        <p:txBody>
          <a:bodyPr>
            <a:noAutofit/>
          </a:bodyPr>
          <a:lstStyle/>
          <a:p>
            <a:pPr eaLnBrk="0" hangingPunct="0"/>
            <a:r>
              <a:rPr lang="lv-LV" altLang="lv-LV" dirty="0">
                <a:solidFill>
                  <a:srgbClr val="228B9D"/>
                </a:solidFill>
              </a:rPr>
              <a:t>Mājokļu politikas virzieni</a:t>
            </a:r>
          </a:p>
        </p:txBody>
      </p:sp>
      <p:sp>
        <p:nvSpPr>
          <p:cNvPr id="11267" name="Text Placeholder 2"/>
          <p:cNvSpPr>
            <a:spLocks noGrp="1"/>
          </p:cNvSpPr>
          <p:nvPr>
            <p:ph type="body" sz="quarter" idx="10"/>
          </p:nvPr>
        </p:nvSpPr>
        <p:spPr/>
        <p:txBody>
          <a:bodyPr anchor="ctr"/>
          <a:lstStyle/>
          <a:p>
            <a:endParaRPr lang="lv-LV" altLang="lv-LV" dirty="0">
              <a:latin typeface="+mn-lt"/>
            </a:endParaRPr>
          </a:p>
          <a:p>
            <a:endParaRPr lang="lv-LV" altLang="lv-LV"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3"/>
          </p:nvPr>
        </p:nvSpPr>
        <p:spPr>
          <a:xfrm>
            <a:off x="8265906" y="6442590"/>
            <a:ext cx="282065" cy="186809"/>
          </a:xfrm>
        </p:spPr>
        <p:txBody>
          <a:bodyPr/>
          <a:lstStyle/>
          <a:p>
            <a:fld id="{0E466ADA-D24F-4538-A237-D6F0255529BA}" type="slidenum">
              <a:rPr lang="en-US" altLang="lv-LV" smtClean="0"/>
              <a:pPr/>
              <a:t>10</a:t>
            </a:fld>
            <a:endParaRPr lang="en-US" altLang="lv-LV"/>
          </a:p>
        </p:txBody>
      </p:sp>
      <p:sp>
        <p:nvSpPr>
          <p:cNvPr id="10" name="Rectangle 1"/>
          <p:cNvSpPr>
            <a:spLocks noChangeArrowheads="1"/>
          </p:cNvSpPr>
          <p:nvPr/>
        </p:nvSpPr>
        <p:spPr bwMode="auto">
          <a:xfrm>
            <a:off x="1053970" y="2862116"/>
            <a:ext cx="796412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defTabSz="914400" eaLnBrk="0" hangingPunct="0"/>
            <a:r>
              <a:rPr lang="lv-LV" altLang="lv-LV" sz="2200" b="1" dirty="0">
                <a:solidFill>
                  <a:srgbClr val="000000"/>
                </a:solidFill>
                <a:latin typeface="+mj-lt"/>
                <a:ea typeface="Verdana" panose="020B0604030504040204" pitchFamily="34" charset="0"/>
                <a:cs typeface="Verdana" panose="020B0604030504040204" pitchFamily="34" charset="0"/>
              </a:rPr>
              <a:t>Daudzdzīvokļu ēku skaita īpatsvars pēc uzcelšanas gada</a:t>
            </a:r>
          </a:p>
        </p:txBody>
      </p:sp>
      <p:graphicFrame>
        <p:nvGraphicFramePr>
          <p:cNvPr id="9" name="Chart 8">
            <a:extLst>
              <a:ext uri="{FF2B5EF4-FFF2-40B4-BE49-F238E27FC236}">
                <a16:creationId xmlns:a16="http://schemas.microsoft.com/office/drawing/2014/main" xmlns="" id="{1A5C7882-2970-4FCD-84BF-DE6BB568E278}"/>
              </a:ext>
            </a:extLst>
          </p:cNvPr>
          <p:cNvGraphicFramePr>
            <a:graphicFrameLocks/>
          </p:cNvGraphicFramePr>
          <p:nvPr>
            <p:extLst>
              <p:ext uri="{D42A27DB-BD31-4B8C-83A1-F6EECF244321}">
                <p14:modId xmlns:p14="http://schemas.microsoft.com/office/powerpoint/2010/main" val="3391587536"/>
              </p:ext>
            </p:extLst>
          </p:nvPr>
        </p:nvGraphicFramePr>
        <p:xfrm>
          <a:off x="634323" y="3590692"/>
          <a:ext cx="7844087" cy="2423519"/>
        </p:xfrm>
        <a:graphic>
          <a:graphicData uri="http://schemas.openxmlformats.org/drawingml/2006/chart">
            <c:chart xmlns:c="http://schemas.openxmlformats.org/drawingml/2006/chart" xmlns:r="http://schemas.openxmlformats.org/officeDocument/2006/relationships" r:id="rId3"/>
          </a:graphicData>
        </a:graphic>
      </p:graphicFrame>
      <p:sp>
        <p:nvSpPr>
          <p:cNvPr id="13" name="Rectangle 12"/>
          <p:cNvSpPr/>
          <p:nvPr/>
        </p:nvSpPr>
        <p:spPr>
          <a:xfrm>
            <a:off x="343095" y="6308886"/>
            <a:ext cx="4230973" cy="502702"/>
          </a:xfrm>
          <a:prstGeom prst="rect">
            <a:avLst/>
          </a:prstGeom>
        </p:spPr>
        <p:txBody>
          <a:bodyPr wrap="square">
            <a:spAutoFit/>
          </a:bodyPr>
          <a:lstStyle/>
          <a:p>
            <a:pPr>
              <a:spcAft>
                <a:spcPts val="0"/>
              </a:spcAft>
            </a:pPr>
            <a:r>
              <a:rPr lang="lv-LV" sz="1600" i="1" baseline="30000" dirty="0">
                <a:ea typeface="Times New Roman" panose="02020603050405020304" pitchFamily="18" charset="0"/>
              </a:rPr>
              <a:t>Avots:</a:t>
            </a:r>
            <a:r>
              <a:rPr lang="lv-LV" sz="1600" i="1" dirty="0">
                <a:ea typeface="Times New Roman" panose="02020603050405020304" pitchFamily="18" charset="0"/>
              </a:rPr>
              <a:t> </a:t>
            </a:r>
            <a:r>
              <a:rPr lang="en-GB" sz="1600" i="1" baseline="30000" dirty="0" err="1">
                <a:ea typeface="Times New Roman" panose="02020603050405020304" pitchFamily="18" charset="0"/>
              </a:rPr>
              <a:t>Valsts</a:t>
            </a:r>
            <a:r>
              <a:rPr lang="en-GB" sz="1600" i="1" baseline="30000" dirty="0">
                <a:ea typeface="Times New Roman" panose="02020603050405020304" pitchFamily="18" charset="0"/>
              </a:rPr>
              <a:t> </a:t>
            </a:r>
            <a:r>
              <a:rPr lang="en-GB" sz="1600" i="1" baseline="30000" dirty="0" err="1">
                <a:ea typeface="Times New Roman" panose="02020603050405020304" pitchFamily="18" charset="0"/>
              </a:rPr>
              <a:t>zemes</a:t>
            </a:r>
            <a:r>
              <a:rPr lang="en-GB" sz="1600" i="1" baseline="30000" dirty="0">
                <a:ea typeface="Times New Roman" panose="02020603050405020304" pitchFamily="18" charset="0"/>
              </a:rPr>
              <a:t> </a:t>
            </a:r>
            <a:r>
              <a:rPr lang="en-GB" sz="1600" i="1" baseline="30000" dirty="0" err="1">
                <a:ea typeface="Times New Roman" panose="02020603050405020304" pitchFamily="18" charset="0"/>
              </a:rPr>
              <a:t>dienesta</a:t>
            </a:r>
            <a:r>
              <a:rPr lang="en-GB" sz="1600" i="1" baseline="30000" dirty="0">
                <a:ea typeface="Times New Roman" panose="02020603050405020304" pitchFamily="18" charset="0"/>
              </a:rPr>
              <a:t> </a:t>
            </a:r>
            <a:r>
              <a:rPr lang="en-GB" sz="1600" i="1" baseline="30000" dirty="0" err="1">
                <a:ea typeface="Times New Roman" panose="02020603050405020304" pitchFamily="18" charset="0"/>
              </a:rPr>
              <a:t>sniegtie</a:t>
            </a:r>
            <a:r>
              <a:rPr lang="en-GB" sz="1600" i="1" baseline="30000" dirty="0">
                <a:ea typeface="Times New Roman" panose="02020603050405020304" pitchFamily="18" charset="0"/>
              </a:rPr>
              <a:t> </a:t>
            </a:r>
            <a:r>
              <a:rPr lang="en-GB" sz="1600" i="1" baseline="30000" dirty="0" err="1">
                <a:ea typeface="Times New Roman" panose="02020603050405020304" pitchFamily="18" charset="0"/>
              </a:rPr>
              <a:t>Nekustamā</a:t>
            </a:r>
            <a:r>
              <a:rPr lang="en-GB" sz="1600" i="1" baseline="30000" dirty="0">
                <a:ea typeface="Times New Roman" panose="02020603050405020304" pitchFamily="18" charset="0"/>
              </a:rPr>
              <a:t> </a:t>
            </a:r>
            <a:r>
              <a:rPr lang="en-GB" sz="1600" i="1" baseline="30000" dirty="0" err="1">
                <a:ea typeface="Times New Roman" panose="02020603050405020304" pitchFamily="18" charset="0"/>
              </a:rPr>
              <a:t>īpašuma</a:t>
            </a:r>
            <a:r>
              <a:rPr lang="en-GB" sz="1600" i="1" baseline="30000" dirty="0">
                <a:ea typeface="Times New Roman" panose="02020603050405020304" pitchFamily="18" charset="0"/>
              </a:rPr>
              <a:t> </a:t>
            </a:r>
            <a:r>
              <a:rPr lang="en-GB" sz="1600" i="1" baseline="30000" dirty="0" err="1">
                <a:ea typeface="Times New Roman" panose="02020603050405020304" pitchFamily="18" charset="0"/>
              </a:rPr>
              <a:t>valsts</a:t>
            </a:r>
            <a:r>
              <a:rPr lang="en-GB" sz="1600" i="1" baseline="30000" dirty="0">
                <a:ea typeface="Times New Roman" panose="02020603050405020304" pitchFamily="18" charset="0"/>
              </a:rPr>
              <a:t> </a:t>
            </a:r>
            <a:r>
              <a:rPr lang="en-GB" sz="1600" i="1" baseline="30000" dirty="0" err="1">
                <a:ea typeface="Times New Roman" panose="02020603050405020304" pitchFamily="18" charset="0"/>
              </a:rPr>
              <a:t>kadastra</a:t>
            </a:r>
            <a:r>
              <a:rPr lang="en-GB" sz="1600" i="1" baseline="30000" dirty="0">
                <a:ea typeface="Times New Roman" panose="02020603050405020304" pitchFamily="18" charset="0"/>
              </a:rPr>
              <a:t> </a:t>
            </a:r>
            <a:r>
              <a:rPr lang="en-GB" sz="1600" i="1" baseline="30000" dirty="0" err="1">
                <a:ea typeface="Times New Roman" panose="02020603050405020304" pitchFamily="18" charset="0"/>
              </a:rPr>
              <a:t>informācijas</a:t>
            </a:r>
            <a:r>
              <a:rPr lang="en-GB" sz="1600" i="1" baseline="30000" dirty="0">
                <a:ea typeface="Times New Roman" panose="02020603050405020304" pitchFamily="18" charset="0"/>
              </a:rPr>
              <a:t> </a:t>
            </a:r>
            <a:r>
              <a:rPr lang="en-GB" sz="1600" i="1" baseline="30000" dirty="0" err="1">
                <a:ea typeface="Times New Roman" panose="02020603050405020304" pitchFamily="18" charset="0"/>
              </a:rPr>
              <a:t>sistēmas</a:t>
            </a:r>
            <a:r>
              <a:rPr lang="en-GB" sz="1600" i="1" baseline="30000" dirty="0">
                <a:ea typeface="Times New Roman" panose="02020603050405020304" pitchFamily="18" charset="0"/>
              </a:rPr>
              <a:t> </a:t>
            </a:r>
            <a:r>
              <a:rPr lang="en-GB" sz="1600" i="1" baseline="30000" dirty="0" err="1">
                <a:ea typeface="Times New Roman" panose="02020603050405020304" pitchFamily="18" charset="0"/>
              </a:rPr>
              <a:t>dati</a:t>
            </a:r>
            <a:r>
              <a:rPr lang="en-GB" sz="1600" i="1" baseline="30000" dirty="0">
                <a:ea typeface="Times New Roman" panose="02020603050405020304" pitchFamily="18" charset="0"/>
              </a:rPr>
              <a:t> uz 2017.gada 1.janvāri.</a:t>
            </a:r>
          </a:p>
        </p:txBody>
      </p:sp>
      <p:sp>
        <p:nvSpPr>
          <p:cNvPr id="14" name="Rectangle 1"/>
          <p:cNvSpPr>
            <a:spLocks noChangeArrowheads="1"/>
          </p:cNvSpPr>
          <p:nvPr/>
        </p:nvSpPr>
        <p:spPr bwMode="auto">
          <a:xfrm>
            <a:off x="1764890" y="392917"/>
            <a:ext cx="796412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defTabSz="914400" eaLnBrk="0" hangingPunct="0"/>
            <a:r>
              <a:rPr lang="lv-LV" altLang="lv-LV" sz="2000" b="1" dirty="0">
                <a:solidFill>
                  <a:srgbClr val="000000"/>
                </a:solidFill>
                <a:latin typeface="+mj-lt"/>
                <a:ea typeface="Verdana" panose="020B0604030504040204" pitchFamily="34" charset="0"/>
                <a:cs typeface="Verdana" panose="020B0604030504040204" pitchFamily="34" charset="0"/>
              </a:rPr>
              <a:t>No 1961 līdz 1992 gadam uzcelti 39% no dzīvojamā fonda</a:t>
            </a:r>
          </a:p>
          <a:p>
            <a:pPr lvl="0" algn="just" defTabSz="914400" eaLnBrk="0" hangingPunct="0"/>
            <a:r>
              <a:rPr lang="lv-LV" altLang="lv-LV" sz="2000" b="1" dirty="0">
                <a:solidFill>
                  <a:srgbClr val="000000"/>
                </a:solidFill>
                <a:latin typeface="+mj-lt"/>
                <a:ea typeface="Verdana" panose="020B0604030504040204" pitchFamily="34" charset="0"/>
                <a:cs typeface="Verdana" panose="020B0604030504040204" pitchFamily="34" charset="0"/>
              </a:rPr>
              <a:t>No 1993 līdz 2014 ir uzcelti tikai 2% no dzīvojamā fonda</a:t>
            </a:r>
          </a:p>
        </p:txBody>
      </p:sp>
      <p:graphicFrame>
        <p:nvGraphicFramePr>
          <p:cNvPr id="7" name="Table 6"/>
          <p:cNvGraphicFramePr>
            <a:graphicFrameLocks noGrp="1"/>
          </p:cNvGraphicFramePr>
          <p:nvPr>
            <p:extLst>
              <p:ext uri="{D42A27DB-BD31-4B8C-83A1-F6EECF244321}">
                <p14:modId xmlns:p14="http://schemas.microsoft.com/office/powerpoint/2010/main" val="3863300870"/>
              </p:ext>
            </p:extLst>
          </p:nvPr>
        </p:nvGraphicFramePr>
        <p:xfrm>
          <a:off x="798821" y="1395478"/>
          <a:ext cx="7679589" cy="1153015"/>
        </p:xfrm>
        <a:graphic>
          <a:graphicData uri="http://schemas.openxmlformats.org/drawingml/2006/table">
            <a:tbl>
              <a:tblPr/>
              <a:tblGrid>
                <a:gridCol w="2664339">
                  <a:extLst>
                    <a:ext uri="{9D8B030D-6E8A-4147-A177-3AD203B41FA5}">
                      <a16:colId xmlns:a16="http://schemas.microsoft.com/office/drawing/2014/main" xmlns="" val="20000"/>
                    </a:ext>
                  </a:extLst>
                </a:gridCol>
                <a:gridCol w="842097">
                  <a:extLst>
                    <a:ext uri="{9D8B030D-6E8A-4147-A177-3AD203B41FA5}">
                      <a16:colId xmlns:a16="http://schemas.microsoft.com/office/drawing/2014/main" xmlns="" val="20001"/>
                    </a:ext>
                  </a:extLst>
                </a:gridCol>
                <a:gridCol w="842097">
                  <a:extLst>
                    <a:ext uri="{9D8B030D-6E8A-4147-A177-3AD203B41FA5}">
                      <a16:colId xmlns:a16="http://schemas.microsoft.com/office/drawing/2014/main" xmlns="" val="20002"/>
                    </a:ext>
                  </a:extLst>
                </a:gridCol>
                <a:gridCol w="800682">
                  <a:extLst>
                    <a:ext uri="{9D8B030D-6E8A-4147-A177-3AD203B41FA5}">
                      <a16:colId xmlns:a16="http://schemas.microsoft.com/office/drawing/2014/main" xmlns="" val="20003"/>
                    </a:ext>
                  </a:extLst>
                </a:gridCol>
                <a:gridCol w="886089">
                  <a:extLst>
                    <a:ext uri="{9D8B030D-6E8A-4147-A177-3AD203B41FA5}">
                      <a16:colId xmlns:a16="http://schemas.microsoft.com/office/drawing/2014/main" xmlns="" val="20004"/>
                    </a:ext>
                  </a:extLst>
                </a:gridCol>
                <a:gridCol w="912975">
                  <a:extLst>
                    <a:ext uri="{9D8B030D-6E8A-4147-A177-3AD203B41FA5}">
                      <a16:colId xmlns:a16="http://schemas.microsoft.com/office/drawing/2014/main" xmlns="" val="20005"/>
                    </a:ext>
                  </a:extLst>
                </a:gridCol>
                <a:gridCol w="731310">
                  <a:extLst>
                    <a:ext uri="{9D8B030D-6E8A-4147-A177-3AD203B41FA5}">
                      <a16:colId xmlns:a16="http://schemas.microsoft.com/office/drawing/2014/main" xmlns="" val="20006"/>
                    </a:ext>
                  </a:extLst>
                </a:gridCol>
              </a:tblGrid>
              <a:tr h="0">
                <a:tc>
                  <a:txBody>
                    <a:bodyPr/>
                    <a:lstStyle/>
                    <a:p>
                      <a:pPr algn="l" fontAlgn="b"/>
                      <a:endParaRPr lang="en-US" sz="1300" b="0" i="0" u="none" strike="noStrike" dirty="0">
                        <a:solidFill>
                          <a:srgbClr val="000000"/>
                        </a:solidFill>
                        <a:effectLst/>
                        <a:latin typeface="Verdana"/>
                        <a:cs typeface="Verdana"/>
                      </a:endParaRPr>
                    </a:p>
                  </a:txBody>
                  <a:tcPr marL="12700" marR="12700" marT="12700" marB="0" anchor="b">
                    <a:lnL>
                      <a:noFill/>
                    </a:lnL>
                    <a:lnR>
                      <a:noFill/>
                    </a:lnR>
                    <a:lnT>
                      <a:noFill/>
                    </a:lnT>
                    <a:lnB w="12700" cap="flat" cmpd="sng" algn="ctr">
                      <a:noFill/>
                      <a:prstDash val="solid"/>
                      <a:round/>
                      <a:headEnd type="none" w="med" len="med"/>
                      <a:tailEnd type="none" w="med" len="med"/>
                    </a:lnB>
                  </a:tcPr>
                </a:tc>
                <a:tc gridSpan="6">
                  <a:txBody>
                    <a:bodyPr/>
                    <a:lstStyle/>
                    <a:p>
                      <a:pPr algn="ctr" fontAlgn="b"/>
                      <a:r>
                        <a:rPr lang="en-US" sz="1300" b="1" i="0" u="none" strike="noStrike" dirty="0" err="1">
                          <a:solidFill>
                            <a:srgbClr val="000000"/>
                          </a:solidFill>
                          <a:effectLst/>
                          <a:latin typeface="Verdana"/>
                          <a:cs typeface="Verdana"/>
                        </a:rPr>
                        <a:t>Dzīvojamais</a:t>
                      </a:r>
                      <a:r>
                        <a:rPr lang="en-US" sz="1300" b="1" i="0" u="none" strike="noStrike" dirty="0">
                          <a:solidFill>
                            <a:srgbClr val="000000"/>
                          </a:solidFill>
                          <a:effectLst/>
                          <a:latin typeface="Verdana"/>
                          <a:cs typeface="Verdana"/>
                        </a:rPr>
                        <a:t> </a:t>
                      </a:r>
                      <a:r>
                        <a:rPr lang="en-US" sz="1300" b="1" i="0" u="none" strike="noStrike" dirty="0" err="1">
                          <a:solidFill>
                            <a:srgbClr val="000000"/>
                          </a:solidFill>
                          <a:effectLst/>
                          <a:latin typeface="Verdana"/>
                          <a:cs typeface="Verdana"/>
                        </a:rPr>
                        <a:t>fonds</a:t>
                      </a:r>
                      <a:r>
                        <a:rPr lang="en-US" sz="1300" b="1" i="0" u="none" strike="noStrike" dirty="0">
                          <a:solidFill>
                            <a:srgbClr val="000000"/>
                          </a:solidFill>
                          <a:effectLst/>
                          <a:latin typeface="Verdana"/>
                          <a:cs typeface="Verdana"/>
                        </a:rPr>
                        <a:t> </a:t>
                      </a:r>
                      <a:r>
                        <a:rPr lang="en-US" sz="1300" b="1" i="0" u="none" strike="noStrike" dirty="0" err="1">
                          <a:solidFill>
                            <a:srgbClr val="000000"/>
                          </a:solidFill>
                          <a:effectLst/>
                          <a:latin typeface="Verdana"/>
                          <a:cs typeface="Verdana"/>
                        </a:rPr>
                        <a:t>gada</a:t>
                      </a:r>
                      <a:r>
                        <a:rPr lang="en-US" sz="1300" b="1" i="0" u="none" strike="noStrike" dirty="0">
                          <a:solidFill>
                            <a:srgbClr val="000000"/>
                          </a:solidFill>
                          <a:effectLst/>
                          <a:latin typeface="Verdana"/>
                          <a:cs typeface="Verdana"/>
                        </a:rPr>
                        <a:t> </a:t>
                      </a:r>
                      <a:r>
                        <a:rPr lang="en-US" sz="1300" b="1" i="0" u="none" strike="noStrike" dirty="0" err="1">
                          <a:solidFill>
                            <a:srgbClr val="000000"/>
                          </a:solidFill>
                          <a:effectLst/>
                          <a:latin typeface="Verdana"/>
                          <a:cs typeface="Verdana"/>
                        </a:rPr>
                        <a:t>beigās</a:t>
                      </a:r>
                      <a:r>
                        <a:rPr lang="en-US" sz="1300" b="1" i="0" u="none" strike="noStrike" dirty="0">
                          <a:solidFill>
                            <a:srgbClr val="000000"/>
                          </a:solidFill>
                          <a:effectLst/>
                          <a:latin typeface="Verdana"/>
                          <a:cs typeface="Verdana"/>
                        </a:rPr>
                        <a:t> </a:t>
                      </a:r>
                      <a:r>
                        <a:rPr lang="en-US" sz="1300" b="0" i="1" u="none" strike="noStrike" dirty="0">
                          <a:solidFill>
                            <a:srgbClr val="000000"/>
                          </a:solidFill>
                          <a:effectLst/>
                          <a:latin typeface="Verdana"/>
                          <a:cs typeface="Verdana"/>
                        </a:rPr>
                        <a:t>(CSP </a:t>
                      </a:r>
                      <a:r>
                        <a:rPr lang="en-US" sz="1300" b="0" i="1" u="none" strike="noStrike" dirty="0" err="1">
                          <a:solidFill>
                            <a:srgbClr val="000000"/>
                          </a:solidFill>
                          <a:effectLst/>
                          <a:latin typeface="Verdana"/>
                          <a:cs typeface="Verdana"/>
                        </a:rPr>
                        <a:t>dati</a:t>
                      </a:r>
                      <a:r>
                        <a:rPr lang="en-US" sz="1300" b="0" i="1" u="none" strike="noStrike" dirty="0">
                          <a:solidFill>
                            <a:srgbClr val="000000"/>
                          </a:solidFill>
                          <a:effectLst/>
                          <a:latin typeface="Verdana"/>
                          <a:cs typeface="Verdana"/>
                        </a:rPr>
                        <a:t>)</a:t>
                      </a:r>
                    </a:p>
                  </a:txBody>
                  <a:tcPr marL="12700" marR="12700" marT="12700" marB="0">
                    <a:lnL>
                      <a:noFill/>
                    </a:lnL>
                    <a:lnR>
                      <a:noFill/>
                    </a:lnR>
                    <a:lnT>
                      <a:noFill/>
                    </a:lnT>
                    <a:lnB w="12700" cap="flat" cmpd="sng" algn="ctr">
                      <a:no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c hMerge="1">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extLst>
                  <a:ext uri="{0D108BD9-81ED-4DB2-BD59-A6C34878D82A}">
                    <a16:rowId xmlns:a16="http://schemas.microsoft.com/office/drawing/2014/main" xmlns="" val="10000"/>
                  </a:ext>
                </a:extLst>
              </a:tr>
              <a:tr h="262309">
                <a:tc>
                  <a:txBody>
                    <a:bodyPr/>
                    <a:lstStyle/>
                    <a:p>
                      <a:pPr algn="l" fontAlgn="b"/>
                      <a:endParaRPr lang="en-US" sz="1300" b="0" i="0" u="none" strike="noStrike" dirty="0">
                        <a:solidFill>
                          <a:srgbClr val="000000"/>
                        </a:solidFill>
                        <a:effectLst/>
                        <a:latin typeface="Verdana"/>
                        <a:cs typeface="Verdana"/>
                      </a:endParaRPr>
                    </a:p>
                  </a:txBody>
                  <a:tcPr marL="12700" marR="12700" marT="12700" marB="0" anchor="b">
                    <a:lnL>
                      <a:noFill/>
                    </a:lnL>
                    <a:lnR>
                      <a:noFill/>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ctr"/>
                      <a:r>
                        <a:rPr lang="is-IS" sz="1300" b="1" i="0" u="none" strike="noStrike" dirty="0">
                          <a:solidFill>
                            <a:srgbClr val="000000"/>
                          </a:solidFill>
                          <a:effectLst/>
                          <a:latin typeface="Verdana"/>
                          <a:cs typeface="Verdana"/>
                        </a:rPr>
                        <a:t>2010</a:t>
                      </a:r>
                    </a:p>
                  </a:txBody>
                  <a:tcPr marL="12700" marR="12700" marT="12700" marB="0" anchor="ctr">
                    <a:lnL>
                      <a:noFill/>
                    </a:lnL>
                    <a:lnR>
                      <a:noFill/>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ctr"/>
                      <a:r>
                        <a:rPr lang="is-IS" sz="1300" b="1" i="0" u="none" strike="noStrike" dirty="0">
                          <a:solidFill>
                            <a:srgbClr val="000000"/>
                          </a:solidFill>
                          <a:effectLst/>
                          <a:latin typeface="Verdana"/>
                          <a:cs typeface="Verdana"/>
                        </a:rPr>
                        <a:t>2011</a:t>
                      </a:r>
                    </a:p>
                  </a:txBody>
                  <a:tcPr marL="12700" marR="12700" marT="12700" marB="0" anchor="ctr">
                    <a:lnL>
                      <a:noFill/>
                    </a:lnL>
                    <a:lnR>
                      <a:noFill/>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ctr"/>
                      <a:r>
                        <a:rPr lang="is-IS" sz="1300" b="1" i="0" u="none" strike="noStrike" dirty="0">
                          <a:solidFill>
                            <a:srgbClr val="000000"/>
                          </a:solidFill>
                          <a:effectLst/>
                          <a:latin typeface="Verdana"/>
                          <a:cs typeface="Verdana"/>
                        </a:rPr>
                        <a:t>2012</a:t>
                      </a:r>
                    </a:p>
                  </a:txBody>
                  <a:tcPr marL="12700" marR="12700" marT="12700" marB="0" anchor="ctr">
                    <a:lnL>
                      <a:noFill/>
                    </a:lnL>
                    <a:lnR>
                      <a:noFill/>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ctr"/>
                      <a:r>
                        <a:rPr lang="is-IS" sz="1300" b="1" i="0" u="none" strike="noStrike" dirty="0">
                          <a:solidFill>
                            <a:srgbClr val="000000"/>
                          </a:solidFill>
                          <a:effectLst/>
                          <a:latin typeface="Verdana"/>
                          <a:cs typeface="Verdana"/>
                        </a:rPr>
                        <a:t>2013</a:t>
                      </a:r>
                    </a:p>
                  </a:txBody>
                  <a:tcPr marL="12700" marR="12700" marT="12700" marB="0" anchor="ctr">
                    <a:lnL>
                      <a:noFill/>
                    </a:lnL>
                    <a:lnR>
                      <a:noFill/>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ctr"/>
                      <a:r>
                        <a:rPr lang="is-IS" sz="1300" b="1" i="0" u="none" strike="noStrike" dirty="0">
                          <a:solidFill>
                            <a:srgbClr val="000000"/>
                          </a:solidFill>
                          <a:effectLst/>
                          <a:latin typeface="Verdana"/>
                          <a:cs typeface="Verdana"/>
                        </a:rPr>
                        <a:t>2014</a:t>
                      </a:r>
                    </a:p>
                  </a:txBody>
                  <a:tcPr marL="12700" marR="12700" marT="12700" marB="0" anchor="ctr">
                    <a:lnL>
                      <a:noFill/>
                    </a:lnL>
                    <a:lnR>
                      <a:noFill/>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ctr"/>
                      <a:r>
                        <a:rPr lang="is-IS" sz="1300" b="1" i="0" u="none" strike="noStrike" dirty="0">
                          <a:solidFill>
                            <a:srgbClr val="000000"/>
                          </a:solidFill>
                          <a:effectLst/>
                          <a:latin typeface="Verdana"/>
                          <a:cs typeface="Verdana"/>
                        </a:rPr>
                        <a:t>2015</a:t>
                      </a:r>
                    </a:p>
                  </a:txBody>
                  <a:tcPr marL="12700" marR="12700" marT="12700" marB="0" anchor="ctr">
                    <a:lnL>
                      <a:noFill/>
                    </a:lnL>
                    <a:lnR>
                      <a:noFill/>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01"/>
                  </a:ext>
                </a:extLst>
              </a:tr>
              <a:tr h="270946">
                <a:tc>
                  <a:txBody>
                    <a:bodyPr/>
                    <a:lstStyle/>
                    <a:p>
                      <a:pPr algn="l" fontAlgn="b"/>
                      <a:r>
                        <a:rPr lang="en-US" sz="1300" b="1" i="0" u="none" strike="noStrike" dirty="0" err="1">
                          <a:solidFill>
                            <a:srgbClr val="000000"/>
                          </a:solidFill>
                          <a:effectLst/>
                          <a:latin typeface="Verdana"/>
                          <a:cs typeface="Verdana"/>
                        </a:rPr>
                        <a:t>Kopējā</a:t>
                      </a:r>
                      <a:r>
                        <a:rPr lang="en-US" sz="1300" b="1" i="0" u="none" strike="noStrike" dirty="0">
                          <a:solidFill>
                            <a:srgbClr val="000000"/>
                          </a:solidFill>
                          <a:effectLst/>
                          <a:latin typeface="Verdana"/>
                          <a:cs typeface="Verdana"/>
                        </a:rPr>
                        <a:t> </a:t>
                      </a:r>
                      <a:r>
                        <a:rPr lang="en-US" sz="1300" b="1" i="0" u="none" strike="noStrike" dirty="0" err="1">
                          <a:solidFill>
                            <a:srgbClr val="000000"/>
                          </a:solidFill>
                          <a:effectLst/>
                          <a:latin typeface="Verdana"/>
                          <a:cs typeface="Verdana"/>
                        </a:rPr>
                        <a:t>platība</a:t>
                      </a:r>
                      <a:r>
                        <a:rPr lang="en-US" sz="1300" b="1" i="0" u="none" strike="noStrike" dirty="0">
                          <a:solidFill>
                            <a:srgbClr val="000000"/>
                          </a:solidFill>
                          <a:effectLst/>
                          <a:latin typeface="Verdana"/>
                          <a:cs typeface="Verdana"/>
                        </a:rPr>
                        <a:t>, </a:t>
                      </a:r>
                      <a:r>
                        <a:rPr lang="en-US" sz="1300" b="1" i="0" u="none" strike="noStrike" dirty="0" err="1">
                          <a:solidFill>
                            <a:srgbClr val="000000"/>
                          </a:solidFill>
                          <a:effectLst/>
                          <a:latin typeface="Verdana"/>
                          <a:cs typeface="Verdana"/>
                        </a:rPr>
                        <a:t>tūkst</a:t>
                      </a:r>
                      <a:r>
                        <a:rPr lang="en-US" sz="1300" b="1" i="0" u="none" strike="noStrike" dirty="0">
                          <a:solidFill>
                            <a:srgbClr val="000000"/>
                          </a:solidFill>
                          <a:effectLst/>
                          <a:latin typeface="Verdana"/>
                          <a:cs typeface="Verdana"/>
                        </a:rPr>
                        <a:t>. m²</a:t>
                      </a:r>
                    </a:p>
                  </a:txBody>
                  <a:tcPr marL="12700" marR="12700" marT="12700" marB="0" anchor="b">
                    <a:lnL>
                      <a:noFill/>
                    </a:lnL>
                    <a:lnR>
                      <a:noFill/>
                    </a:lnR>
                    <a:lnT w="12700" cap="flat" cmpd="sng" algn="ctr">
                      <a:solidFill>
                        <a:scrgbClr r="0" g="0" b="0"/>
                      </a:solidFill>
                      <a:prstDash val="solid"/>
                      <a:round/>
                      <a:headEnd type="none" w="med" len="med"/>
                      <a:tailEnd type="none" w="med" len="med"/>
                    </a:lnT>
                    <a:lnB>
                      <a:noFill/>
                    </a:lnB>
                  </a:tcPr>
                </a:tc>
                <a:tc>
                  <a:txBody>
                    <a:bodyPr/>
                    <a:lstStyle/>
                    <a:p>
                      <a:pPr algn="r" fontAlgn="b"/>
                      <a:r>
                        <a:rPr lang="is-IS" sz="1300" b="0" i="0" u="none" strike="noStrike" dirty="0">
                          <a:solidFill>
                            <a:srgbClr val="000000"/>
                          </a:solidFill>
                          <a:effectLst/>
                          <a:latin typeface="Verdana"/>
                          <a:cs typeface="Verdana"/>
                        </a:rPr>
                        <a:t> 67 926 </a:t>
                      </a:r>
                    </a:p>
                  </a:txBody>
                  <a:tcPr marL="12700" marR="12700" marT="12700" marB="0" anchor="b">
                    <a:lnL>
                      <a:noFill/>
                    </a:lnL>
                    <a:lnR>
                      <a:noFill/>
                    </a:lnR>
                    <a:lnT w="12700" cap="flat" cmpd="sng" algn="ctr">
                      <a:solidFill>
                        <a:scrgbClr r="0" g="0" b="0"/>
                      </a:solidFill>
                      <a:prstDash val="solid"/>
                      <a:round/>
                      <a:headEnd type="none" w="med" len="med"/>
                      <a:tailEnd type="none" w="med" len="med"/>
                    </a:lnT>
                    <a:lnB>
                      <a:noFill/>
                    </a:lnB>
                  </a:tcPr>
                </a:tc>
                <a:tc>
                  <a:txBody>
                    <a:bodyPr/>
                    <a:lstStyle/>
                    <a:p>
                      <a:pPr algn="r" fontAlgn="b"/>
                      <a:r>
                        <a:rPr lang="pl-PL" sz="1300" b="0" i="0" u="none" strike="noStrike" dirty="0">
                          <a:solidFill>
                            <a:srgbClr val="000000"/>
                          </a:solidFill>
                          <a:effectLst/>
                          <a:latin typeface="Verdana"/>
                          <a:cs typeface="Verdana"/>
                        </a:rPr>
                        <a:t> 69 066 </a:t>
                      </a:r>
                    </a:p>
                  </a:txBody>
                  <a:tcPr marL="12700" marR="12700" marT="12700" marB="0" anchor="b">
                    <a:lnL>
                      <a:noFill/>
                    </a:lnL>
                    <a:lnR>
                      <a:noFill/>
                    </a:lnR>
                    <a:lnT w="12700" cap="flat" cmpd="sng" algn="ctr">
                      <a:solidFill>
                        <a:scrgbClr r="0" g="0" b="0"/>
                      </a:solidFill>
                      <a:prstDash val="solid"/>
                      <a:round/>
                      <a:headEnd type="none" w="med" len="med"/>
                      <a:tailEnd type="none" w="med" len="med"/>
                    </a:lnT>
                    <a:lnB>
                      <a:noFill/>
                    </a:lnB>
                  </a:tcPr>
                </a:tc>
                <a:tc>
                  <a:txBody>
                    <a:bodyPr/>
                    <a:lstStyle/>
                    <a:p>
                      <a:pPr algn="r" fontAlgn="b"/>
                      <a:r>
                        <a:rPr lang="cs-CZ" sz="1300" b="0" i="0" u="none" strike="noStrike" dirty="0">
                          <a:solidFill>
                            <a:srgbClr val="000000"/>
                          </a:solidFill>
                          <a:effectLst/>
                          <a:latin typeface="Verdana"/>
                          <a:cs typeface="Verdana"/>
                        </a:rPr>
                        <a:t> 70 349 </a:t>
                      </a:r>
                    </a:p>
                  </a:txBody>
                  <a:tcPr marL="12700" marR="12700" marT="12700" marB="0" anchor="b">
                    <a:lnL>
                      <a:noFill/>
                    </a:lnL>
                    <a:lnR>
                      <a:noFill/>
                    </a:lnR>
                    <a:lnT w="12700" cap="flat" cmpd="sng" algn="ctr">
                      <a:solidFill>
                        <a:scrgbClr r="0" g="0" b="0"/>
                      </a:solidFill>
                      <a:prstDash val="solid"/>
                      <a:round/>
                      <a:headEnd type="none" w="med" len="med"/>
                      <a:tailEnd type="none" w="med" len="med"/>
                    </a:lnT>
                    <a:lnB>
                      <a:noFill/>
                    </a:lnB>
                  </a:tcPr>
                </a:tc>
                <a:tc>
                  <a:txBody>
                    <a:bodyPr/>
                    <a:lstStyle/>
                    <a:p>
                      <a:pPr algn="r" fontAlgn="b"/>
                      <a:r>
                        <a:rPr lang="cs-CZ" sz="1300" b="0" i="0" u="none" strike="noStrike" dirty="0">
                          <a:solidFill>
                            <a:srgbClr val="000000"/>
                          </a:solidFill>
                          <a:effectLst/>
                          <a:latin typeface="Verdana"/>
                          <a:cs typeface="Verdana"/>
                        </a:rPr>
                        <a:t> 72 077 </a:t>
                      </a:r>
                    </a:p>
                  </a:txBody>
                  <a:tcPr marL="12700" marR="12700" marT="12700" marB="0" anchor="b">
                    <a:lnL>
                      <a:noFill/>
                    </a:lnL>
                    <a:lnR>
                      <a:noFill/>
                    </a:lnR>
                    <a:lnT w="12700" cap="flat" cmpd="sng" algn="ctr">
                      <a:solidFill>
                        <a:scrgbClr r="0" g="0" b="0"/>
                      </a:solidFill>
                      <a:prstDash val="solid"/>
                      <a:round/>
                      <a:headEnd type="none" w="med" len="med"/>
                      <a:tailEnd type="none" w="med" len="med"/>
                    </a:lnT>
                    <a:lnB>
                      <a:noFill/>
                    </a:lnB>
                  </a:tcPr>
                </a:tc>
                <a:tc>
                  <a:txBody>
                    <a:bodyPr/>
                    <a:lstStyle/>
                    <a:p>
                      <a:pPr algn="r" fontAlgn="b"/>
                      <a:r>
                        <a:rPr lang="is-IS" sz="1300" b="0" i="0" u="none" strike="noStrike" dirty="0">
                          <a:solidFill>
                            <a:srgbClr val="000000"/>
                          </a:solidFill>
                          <a:effectLst/>
                          <a:latin typeface="Verdana"/>
                          <a:cs typeface="Verdana"/>
                        </a:rPr>
                        <a:t> 73 939 </a:t>
                      </a:r>
                    </a:p>
                  </a:txBody>
                  <a:tcPr marL="12700" marR="12700" marT="12700" marB="0" anchor="b">
                    <a:lnL>
                      <a:noFill/>
                    </a:lnL>
                    <a:lnR>
                      <a:noFill/>
                    </a:lnR>
                    <a:lnT w="12700" cap="flat" cmpd="sng" algn="ctr">
                      <a:solidFill>
                        <a:scrgbClr r="0" g="0" b="0"/>
                      </a:solidFill>
                      <a:prstDash val="solid"/>
                      <a:round/>
                      <a:headEnd type="none" w="med" len="med"/>
                      <a:tailEnd type="none" w="med" len="med"/>
                    </a:lnT>
                    <a:lnB>
                      <a:noFill/>
                    </a:lnB>
                  </a:tcPr>
                </a:tc>
                <a:tc>
                  <a:txBody>
                    <a:bodyPr/>
                    <a:lstStyle/>
                    <a:p>
                      <a:pPr algn="r" fontAlgn="b"/>
                      <a:r>
                        <a:rPr lang="sk-SK" sz="1300" b="0" i="0" u="none" strike="noStrike" dirty="0">
                          <a:solidFill>
                            <a:srgbClr val="000000"/>
                          </a:solidFill>
                          <a:effectLst/>
                          <a:latin typeface="Verdana"/>
                          <a:cs typeface="Verdana"/>
                        </a:rPr>
                        <a:t> 74 670 </a:t>
                      </a:r>
                    </a:p>
                  </a:txBody>
                  <a:tcPr marL="12700" marR="12700" marT="12700" marB="0" anchor="b">
                    <a:lnL>
                      <a:noFill/>
                    </a:lnL>
                    <a:lnR>
                      <a:noFill/>
                    </a:lnR>
                    <a:lnT w="12700" cap="flat" cmpd="sng" algn="ctr">
                      <a:solidFill>
                        <a:scrgbClr r="0" g="0" b="0"/>
                      </a:solidFill>
                      <a:prstDash val="solid"/>
                      <a:round/>
                      <a:headEnd type="none" w="med" len="med"/>
                      <a:tailEnd type="none" w="med" len="med"/>
                    </a:lnT>
                    <a:lnB>
                      <a:noFill/>
                    </a:lnB>
                  </a:tcPr>
                </a:tc>
                <a:extLst>
                  <a:ext uri="{0D108BD9-81ED-4DB2-BD59-A6C34878D82A}">
                    <a16:rowId xmlns:a16="http://schemas.microsoft.com/office/drawing/2014/main" xmlns="" val="10002"/>
                  </a:ext>
                </a:extLst>
              </a:tr>
              <a:tr h="253673">
                <a:tc>
                  <a:txBody>
                    <a:bodyPr/>
                    <a:lstStyle/>
                    <a:p>
                      <a:pPr algn="l" fontAlgn="b"/>
                      <a:r>
                        <a:rPr lang="en-US" sz="1300" b="0" i="1" u="none" strike="noStrike" dirty="0" err="1">
                          <a:solidFill>
                            <a:srgbClr val="000000"/>
                          </a:solidFill>
                          <a:effectLst/>
                          <a:latin typeface="Verdana"/>
                          <a:cs typeface="Verdana"/>
                        </a:rPr>
                        <a:t>Platība</a:t>
                      </a:r>
                      <a:r>
                        <a:rPr lang="en-US" sz="1300" b="0" i="1" u="none" strike="noStrike" dirty="0">
                          <a:solidFill>
                            <a:srgbClr val="000000"/>
                          </a:solidFill>
                          <a:effectLst/>
                          <a:latin typeface="Verdana"/>
                          <a:cs typeface="Verdana"/>
                        </a:rPr>
                        <a:t> </a:t>
                      </a:r>
                      <a:r>
                        <a:rPr lang="en-US" sz="1300" b="0" i="1" u="none" strike="noStrike" dirty="0" err="1">
                          <a:solidFill>
                            <a:srgbClr val="000000"/>
                          </a:solidFill>
                          <a:effectLst/>
                          <a:latin typeface="Verdana"/>
                          <a:cs typeface="Verdana"/>
                        </a:rPr>
                        <a:t>uz</a:t>
                      </a:r>
                      <a:r>
                        <a:rPr lang="en-US" sz="1300" b="0" i="1" u="none" strike="noStrike" dirty="0">
                          <a:solidFill>
                            <a:srgbClr val="000000"/>
                          </a:solidFill>
                          <a:effectLst/>
                          <a:latin typeface="Verdana"/>
                          <a:cs typeface="Verdana"/>
                        </a:rPr>
                        <a:t> </a:t>
                      </a:r>
                      <a:r>
                        <a:rPr lang="en-US" sz="1300" b="0" i="1" u="none" strike="noStrike" dirty="0" err="1">
                          <a:solidFill>
                            <a:srgbClr val="000000"/>
                          </a:solidFill>
                          <a:effectLst/>
                          <a:latin typeface="Verdana"/>
                          <a:cs typeface="Verdana"/>
                        </a:rPr>
                        <a:t>vienu</a:t>
                      </a:r>
                      <a:r>
                        <a:rPr lang="en-US" sz="1300" b="0" i="1" u="none" strike="noStrike" dirty="0">
                          <a:solidFill>
                            <a:srgbClr val="000000"/>
                          </a:solidFill>
                          <a:effectLst/>
                          <a:latin typeface="Verdana"/>
                          <a:cs typeface="Verdana"/>
                        </a:rPr>
                        <a:t> </a:t>
                      </a:r>
                      <a:r>
                        <a:rPr lang="en-US" sz="1300" b="0" i="1" u="none" strike="noStrike" dirty="0" err="1">
                          <a:solidFill>
                            <a:srgbClr val="000000"/>
                          </a:solidFill>
                          <a:effectLst/>
                          <a:latin typeface="Verdana"/>
                          <a:cs typeface="Verdana"/>
                        </a:rPr>
                        <a:t>iedzīvotāju</a:t>
                      </a:r>
                      <a:r>
                        <a:rPr lang="en-US" sz="1300" b="0" i="1" u="none" strike="noStrike" dirty="0">
                          <a:solidFill>
                            <a:srgbClr val="000000"/>
                          </a:solidFill>
                          <a:effectLst/>
                          <a:latin typeface="Verdana"/>
                          <a:cs typeface="Verdana"/>
                        </a:rPr>
                        <a:t>, m²</a:t>
                      </a:r>
                    </a:p>
                  </a:txBody>
                  <a:tcPr marL="12700" marR="12700" marT="1270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en-US" sz="1300" b="0" i="1" u="none" strike="noStrike" dirty="0">
                          <a:solidFill>
                            <a:srgbClr val="000000"/>
                          </a:solidFill>
                          <a:effectLst/>
                          <a:latin typeface="Verdana"/>
                          <a:cs typeface="Verdana"/>
                        </a:rPr>
                        <a:t> 33 </a:t>
                      </a:r>
                    </a:p>
                  </a:txBody>
                  <a:tcPr marL="12700" marR="12700" marT="1270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ru-RU" sz="1300" b="0" i="1" u="none" strike="noStrike" dirty="0">
                          <a:solidFill>
                            <a:srgbClr val="000000"/>
                          </a:solidFill>
                          <a:effectLst/>
                          <a:latin typeface="Verdana"/>
                          <a:cs typeface="Verdana"/>
                        </a:rPr>
                        <a:t> 34 </a:t>
                      </a:r>
                    </a:p>
                  </a:txBody>
                  <a:tcPr marL="12700" marR="12700" marT="1270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en-US" sz="1300" b="0" i="1" u="none" strike="noStrike">
                          <a:solidFill>
                            <a:srgbClr val="000000"/>
                          </a:solidFill>
                          <a:effectLst/>
                          <a:latin typeface="Verdana"/>
                          <a:cs typeface="Verdana"/>
                        </a:rPr>
                        <a:t> 35 </a:t>
                      </a:r>
                    </a:p>
                  </a:txBody>
                  <a:tcPr marL="12700" marR="12700" marT="1270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cs-CZ" sz="1300" b="0" i="1" u="none" strike="noStrike" dirty="0">
                          <a:solidFill>
                            <a:srgbClr val="000000"/>
                          </a:solidFill>
                          <a:effectLst/>
                          <a:latin typeface="Verdana"/>
                          <a:cs typeface="Verdana"/>
                        </a:rPr>
                        <a:t> 36 </a:t>
                      </a:r>
                    </a:p>
                  </a:txBody>
                  <a:tcPr marL="12700" marR="12700" marT="1270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is-IS" sz="1300" b="0" i="1" u="none" strike="noStrike" dirty="0">
                          <a:solidFill>
                            <a:srgbClr val="000000"/>
                          </a:solidFill>
                          <a:effectLst/>
                          <a:latin typeface="Verdana"/>
                          <a:cs typeface="Verdana"/>
                        </a:rPr>
                        <a:t> 37 </a:t>
                      </a:r>
                    </a:p>
                  </a:txBody>
                  <a:tcPr marL="12700" marR="12700" marT="1270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en-US" sz="1300" b="0" i="1" u="none" strike="noStrike" dirty="0">
                          <a:solidFill>
                            <a:srgbClr val="000000"/>
                          </a:solidFill>
                          <a:effectLst/>
                          <a:latin typeface="Verdana"/>
                          <a:cs typeface="Verdana"/>
                        </a:rPr>
                        <a:t> 38 </a:t>
                      </a:r>
                    </a:p>
                  </a:txBody>
                  <a:tcPr marL="12700" marR="12700" marT="12700" marB="0" anchor="b">
                    <a:lnL>
                      <a:noFill/>
                    </a:lnL>
                    <a:lnR>
                      <a:noFill/>
                    </a:lnR>
                    <a:lnT>
                      <a:noFill/>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43257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4761" y="2509024"/>
            <a:ext cx="7084741" cy="1450580"/>
          </a:xfrm>
        </p:spPr>
        <p:txBody>
          <a:bodyPr>
            <a:normAutofit fontScale="90000"/>
          </a:bodyPr>
          <a:lstStyle/>
          <a:p>
            <a:pPr algn="ctr"/>
            <a:r>
              <a:rPr lang="lv-LV" sz="3600" dirty="0">
                <a:latin typeface="+mj-lt"/>
              </a:rPr>
              <a:t>Sasniedzamie mērķi mājokļu politikā</a:t>
            </a:r>
            <a:r>
              <a:rPr lang="lv-LV" dirty="0">
                <a:latin typeface="+mj-lt"/>
              </a:rPr>
              <a:t/>
            </a:r>
            <a:br>
              <a:rPr lang="lv-LV" dirty="0">
                <a:latin typeface="+mj-lt"/>
              </a:rPr>
            </a:br>
            <a:endParaRPr lang="lv-LV" sz="2200" dirty="0">
              <a:latin typeface="+mj-lt"/>
            </a:endParaRPr>
          </a:p>
        </p:txBody>
      </p:sp>
      <p:sp>
        <p:nvSpPr>
          <p:cNvPr id="6" name="Slide Number Placeholder 5"/>
          <p:cNvSpPr>
            <a:spLocks noGrp="1"/>
          </p:cNvSpPr>
          <p:nvPr>
            <p:ph type="sldNum" sz="quarter" idx="13"/>
          </p:nvPr>
        </p:nvSpPr>
        <p:spPr>
          <a:xfrm>
            <a:off x="8405769" y="6324600"/>
            <a:ext cx="433431" cy="304800"/>
          </a:xfrm>
        </p:spPr>
        <p:txBody>
          <a:bodyPr/>
          <a:lstStyle/>
          <a:p>
            <a:fld id="{0E466ADA-D24F-4538-A237-D6F0255529BA}" type="slidenum">
              <a:rPr lang="en-US" altLang="lv-LV" smtClean="0"/>
              <a:pPr/>
              <a:t>11</a:t>
            </a:fld>
            <a:endParaRPr lang="en-US" altLang="lv-LV" dirty="0"/>
          </a:p>
        </p:txBody>
      </p:sp>
    </p:spTree>
    <p:extLst>
      <p:ext uri="{BB962C8B-B14F-4D97-AF65-F5344CB8AC3E}">
        <p14:creationId xmlns:p14="http://schemas.microsoft.com/office/powerpoint/2010/main" val="3160165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2800" dirty="0">
                <a:latin typeface="+mj-lt"/>
              </a:rPr>
              <a:t>Sasniedzamie mērķi mājokļu politikā</a:t>
            </a:r>
          </a:p>
        </p:txBody>
      </p:sp>
      <p:sp>
        <p:nvSpPr>
          <p:cNvPr id="3" name="Content Placeholder 2"/>
          <p:cNvSpPr>
            <a:spLocks noGrp="1"/>
          </p:cNvSpPr>
          <p:nvPr>
            <p:ph idx="1"/>
          </p:nvPr>
        </p:nvSpPr>
        <p:spPr>
          <a:xfrm>
            <a:off x="1170878" y="1752600"/>
            <a:ext cx="7515922" cy="4373573"/>
          </a:xfrm>
        </p:spPr>
        <p:txBody>
          <a:bodyPr>
            <a:normAutofit fontScale="85000" lnSpcReduction="10000"/>
          </a:bodyPr>
          <a:lstStyle/>
          <a:p>
            <a:pPr marL="457200" indent="-457200" algn="just">
              <a:buFont typeface="Arial" panose="020B0604020202020204" pitchFamily="34" charset="0"/>
              <a:buAutoNum type="arabicParenR"/>
            </a:pPr>
            <a:r>
              <a:rPr lang="lv-LV" sz="2400" dirty="0">
                <a:latin typeface="+mj-lt"/>
              </a:rPr>
              <a:t>Mājokļa pieejamība veicina tautsaimniecības izaugsmi un nodrošina atbilstošu dzīves kvalitāti</a:t>
            </a:r>
          </a:p>
          <a:p>
            <a:pPr marL="457200" indent="-457200" algn="just">
              <a:buAutoNum type="arabicParenR"/>
            </a:pPr>
            <a:r>
              <a:rPr lang="lv-LV" sz="2400" dirty="0">
                <a:latin typeface="+mj-lt"/>
              </a:rPr>
              <a:t>Veicināt investīcijas mājokļu segmentā, t.sk. īres tirgus attīstībā</a:t>
            </a:r>
          </a:p>
          <a:p>
            <a:pPr marL="457200" indent="-457200" algn="just">
              <a:buFont typeface="Arial" panose="020B0604020202020204" pitchFamily="34" charset="0"/>
              <a:buAutoNum type="arabicParenR"/>
            </a:pPr>
            <a:r>
              <a:rPr lang="lv-LV" sz="2400" dirty="0">
                <a:latin typeface="+mj-lt"/>
              </a:rPr>
              <a:t>Nodrošināt ātru strīdu izšķiršanas kārtību </a:t>
            </a:r>
          </a:p>
          <a:p>
            <a:pPr marL="457200" indent="-457200" algn="just">
              <a:buAutoNum type="arabicParenR"/>
            </a:pPr>
            <a:r>
              <a:rPr lang="lv-LV" sz="2400" dirty="0">
                <a:latin typeface="+mj-lt"/>
              </a:rPr>
              <a:t>Savlaicīga un pietiekamā apjomā veikta ēku uzturēšana</a:t>
            </a:r>
          </a:p>
          <a:p>
            <a:pPr marL="457200" indent="-457200" algn="just">
              <a:buAutoNum type="arabicParenR"/>
            </a:pPr>
            <a:r>
              <a:rPr lang="lv-LV" sz="2400" dirty="0">
                <a:latin typeface="+mj-lt"/>
              </a:rPr>
              <a:t>Samazināt ēnu ekonomikas ietekmi nozarē</a:t>
            </a:r>
          </a:p>
          <a:p>
            <a:endParaRPr lang="lv-LV" sz="2400" dirty="0">
              <a:latin typeface="+mj-lt"/>
            </a:endParaRPr>
          </a:p>
          <a:p>
            <a:r>
              <a:rPr lang="lv-LV" sz="2400" b="1" dirty="0">
                <a:latin typeface="+mj-lt"/>
              </a:rPr>
              <a:t>OECD ieteikumi</a:t>
            </a:r>
          </a:p>
          <a:p>
            <a:pPr marL="342900" indent="-342900" algn="just">
              <a:buFont typeface="Arial" panose="020B0604020202020204" pitchFamily="34" charset="0"/>
              <a:buChar char="•"/>
            </a:pPr>
            <a:r>
              <a:rPr lang="lv-LV" sz="2400" dirty="0">
                <a:latin typeface="+mj-lt"/>
              </a:rPr>
              <a:t>Uzlabot juridisko skaidrību īres tirgus regulējumā, veicinot </a:t>
            </a:r>
            <a:r>
              <a:rPr lang="lv-LV" sz="2400" dirty="0" err="1">
                <a:latin typeface="+mj-lt"/>
              </a:rPr>
              <a:t>ārpustiesu</a:t>
            </a:r>
            <a:r>
              <a:rPr lang="lv-LV" sz="2400" dirty="0">
                <a:latin typeface="+mj-lt"/>
              </a:rPr>
              <a:t> strīdu risināšanu. </a:t>
            </a:r>
          </a:p>
          <a:p>
            <a:pPr marL="342900" indent="-342900" algn="just">
              <a:buFont typeface="Arial" panose="020B0604020202020204" pitchFamily="34" charset="0"/>
              <a:buChar char="•"/>
            </a:pPr>
            <a:r>
              <a:rPr lang="lv-LV" sz="2400" dirty="0">
                <a:latin typeface="+mj-lt"/>
              </a:rPr>
              <a:t>Vienkāršot administratīvās procedūras būvatļauju saņemšanā. </a:t>
            </a:r>
          </a:p>
          <a:p>
            <a:pPr marL="342900" indent="-342900" algn="just">
              <a:buFont typeface="Arial" panose="020B0604020202020204" pitchFamily="34" charset="0"/>
              <a:buChar char="•"/>
            </a:pPr>
            <a:r>
              <a:rPr lang="lv-LV" sz="2400" dirty="0">
                <a:latin typeface="+mj-lt"/>
              </a:rPr>
              <a:t>Palielināt finansējumu zemo izmaksu īres mājokļiem teritorijās ar pieaugošo nodarbinātību. </a:t>
            </a:r>
          </a:p>
        </p:txBody>
      </p:sp>
      <p:sp>
        <p:nvSpPr>
          <p:cNvPr id="6" name="Slide Number Placeholder 5"/>
          <p:cNvSpPr>
            <a:spLocks noGrp="1"/>
          </p:cNvSpPr>
          <p:nvPr>
            <p:ph type="sldNum" sz="quarter" idx="13"/>
          </p:nvPr>
        </p:nvSpPr>
        <p:spPr/>
        <p:txBody>
          <a:bodyPr/>
          <a:lstStyle/>
          <a:p>
            <a:fld id="{F2C0D016-9A93-4D33-9255-09B9471B6317}" type="slidenum">
              <a:rPr lang="en-US" altLang="lv-LV" smtClean="0"/>
              <a:pPr/>
              <a:t>12</a:t>
            </a:fld>
            <a:endParaRPr lang="en-US" altLang="lv-LV"/>
          </a:p>
        </p:txBody>
      </p:sp>
    </p:spTree>
    <p:extLst>
      <p:ext uri="{BB962C8B-B14F-4D97-AF65-F5344CB8AC3E}">
        <p14:creationId xmlns:p14="http://schemas.microsoft.com/office/powerpoint/2010/main" val="4166716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4761" y="2509024"/>
            <a:ext cx="7084741" cy="1450580"/>
          </a:xfrm>
        </p:spPr>
        <p:txBody>
          <a:bodyPr>
            <a:normAutofit fontScale="90000"/>
          </a:bodyPr>
          <a:lstStyle/>
          <a:p>
            <a:pPr algn="ctr"/>
            <a:r>
              <a:rPr lang="lv-LV" sz="3600" dirty="0">
                <a:latin typeface="+mj-lt"/>
              </a:rPr>
              <a:t>Esošie pasākumi mājokļu pieejamības veicināšanai</a:t>
            </a:r>
            <a:r>
              <a:rPr lang="lv-LV" dirty="0">
                <a:latin typeface="+mj-lt"/>
              </a:rPr>
              <a:t/>
            </a:r>
            <a:br>
              <a:rPr lang="lv-LV" dirty="0">
                <a:latin typeface="+mj-lt"/>
              </a:rPr>
            </a:br>
            <a:endParaRPr lang="lv-LV" sz="2200" dirty="0">
              <a:latin typeface="+mj-lt"/>
            </a:endParaRPr>
          </a:p>
        </p:txBody>
      </p:sp>
      <p:sp>
        <p:nvSpPr>
          <p:cNvPr id="6" name="Slide Number Placeholder 5"/>
          <p:cNvSpPr>
            <a:spLocks noGrp="1"/>
          </p:cNvSpPr>
          <p:nvPr>
            <p:ph type="sldNum" sz="quarter" idx="13"/>
          </p:nvPr>
        </p:nvSpPr>
        <p:spPr>
          <a:xfrm>
            <a:off x="8405769" y="6324600"/>
            <a:ext cx="433431" cy="304800"/>
          </a:xfrm>
        </p:spPr>
        <p:txBody>
          <a:bodyPr/>
          <a:lstStyle/>
          <a:p>
            <a:fld id="{0E466ADA-D24F-4538-A237-D6F0255529BA}" type="slidenum">
              <a:rPr lang="en-US" altLang="lv-LV" smtClean="0"/>
              <a:pPr/>
              <a:t>13</a:t>
            </a:fld>
            <a:endParaRPr lang="en-US" altLang="lv-LV" dirty="0"/>
          </a:p>
        </p:txBody>
      </p:sp>
    </p:spTree>
    <p:extLst>
      <p:ext uri="{BB962C8B-B14F-4D97-AF65-F5344CB8AC3E}">
        <p14:creationId xmlns:p14="http://schemas.microsoft.com/office/powerpoint/2010/main" val="163891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8136" y="411046"/>
            <a:ext cx="5943600" cy="596900"/>
          </a:xfrm>
        </p:spPr>
        <p:txBody>
          <a:bodyPr>
            <a:normAutofit fontScale="90000"/>
          </a:bodyPr>
          <a:lstStyle/>
          <a:p>
            <a:r>
              <a:rPr lang="lv-LV" dirty="0">
                <a:latin typeface="+mj-lt"/>
              </a:rPr>
              <a:t>Garantijas mājokļa iegādes pirmās iemaksas mazināšanai </a:t>
            </a:r>
          </a:p>
        </p:txBody>
      </p:sp>
      <p:sp>
        <p:nvSpPr>
          <p:cNvPr id="3" name="Content Placeholder 2"/>
          <p:cNvSpPr>
            <a:spLocks noGrp="1"/>
          </p:cNvSpPr>
          <p:nvPr>
            <p:ph idx="1"/>
          </p:nvPr>
        </p:nvSpPr>
        <p:spPr>
          <a:xfrm>
            <a:off x="419100" y="1409700"/>
            <a:ext cx="8267700" cy="5245100"/>
          </a:xfrm>
        </p:spPr>
        <p:txBody>
          <a:bodyPr>
            <a:normAutofit fontScale="62500" lnSpcReduction="20000"/>
          </a:bodyPr>
          <a:lstStyle/>
          <a:p>
            <a:pPr algn="just"/>
            <a:r>
              <a:rPr lang="lv-LV" sz="2900" b="1" dirty="0">
                <a:latin typeface="+mj-lt"/>
              </a:rPr>
              <a:t>Mērķis:</a:t>
            </a:r>
          </a:p>
          <a:p>
            <a:pPr marL="457200" indent="-457200" algn="just">
              <a:buFont typeface="Wingdings" panose="05000000000000000000" pitchFamily="2" charset="2"/>
              <a:buChar char="q"/>
            </a:pPr>
            <a:r>
              <a:rPr lang="lv-LV" sz="2900" b="1" dirty="0">
                <a:latin typeface="+mj-lt"/>
              </a:rPr>
              <a:t>Sniegt valsts palīdzību personām ar bērniem atbilstošas dzīvojamās telpas iegādei vai būvniecībai</a:t>
            </a:r>
          </a:p>
          <a:p>
            <a:pPr algn="just"/>
            <a:endParaRPr lang="lv-LV" sz="2900" b="1" dirty="0">
              <a:latin typeface="+mj-lt"/>
            </a:endParaRPr>
          </a:p>
          <a:p>
            <a:pPr algn="just"/>
            <a:r>
              <a:rPr lang="lv-LV" sz="2900" b="1" dirty="0">
                <a:latin typeface="+mj-lt"/>
              </a:rPr>
              <a:t>Risināmā nepilnība:</a:t>
            </a:r>
          </a:p>
          <a:p>
            <a:pPr marL="457200" indent="-457200" algn="just">
              <a:buFont typeface="Wingdings" panose="05000000000000000000" pitchFamily="2" charset="2"/>
              <a:buChar char="q"/>
            </a:pPr>
            <a:r>
              <a:rPr lang="lv-LV" sz="2900" b="1" dirty="0">
                <a:latin typeface="+mj-lt"/>
              </a:rPr>
              <a:t>Mazina nepieciešamo pirmās iemaksas apjomu </a:t>
            </a:r>
          </a:p>
          <a:p>
            <a:pPr algn="just"/>
            <a:endParaRPr lang="lv-LV" sz="2900" b="1" dirty="0">
              <a:latin typeface="+mj-lt"/>
            </a:endParaRPr>
          </a:p>
          <a:p>
            <a:pPr algn="just"/>
            <a:r>
              <a:rPr lang="lv-LV" sz="2900" b="1" dirty="0">
                <a:latin typeface="+mj-lt"/>
              </a:rPr>
              <a:t>Rezultāts: </a:t>
            </a:r>
          </a:p>
          <a:p>
            <a:pPr marL="342900" indent="-342900" algn="just">
              <a:buFont typeface="Wingdings" panose="05000000000000000000" pitchFamily="2" charset="2"/>
              <a:buChar char="q"/>
            </a:pPr>
            <a:r>
              <a:rPr lang="lv-LV" sz="2900" dirty="0">
                <a:latin typeface="+mj-lt"/>
              </a:rPr>
              <a:t>Divu gadu laikā programma ir palīdzējusi vairāk kā 6752 ģimenēm tikt pie atbilstoša lieluma mājokļiem, tādā veidā nodrošinot aptuveni 9000 bērnus ar mājokli</a:t>
            </a:r>
          </a:p>
          <a:p>
            <a:pPr marL="342900" indent="-342900" algn="just">
              <a:buFont typeface="Wingdings" panose="05000000000000000000" pitchFamily="2" charset="2"/>
              <a:buChar char="q"/>
            </a:pPr>
            <a:endParaRPr lang="lv-LV" sz="2900" dirty="0">
              <a:latin typeface="+mj-lt"/>
            </a:endParaRPr>
          </a:p>
          <a:p>
            <a:pPr marL="361950" indent="-361950" algn="just">
              <a:buFont typeface="Wingdings" panose="05000000000000000000" pitchFamily="2" charset="2"/>
              <a:buChar char="q"/>
            </a:pPr>
            <a:r>
              <a:rPr lang="lv-LV" sz="2900" dirty="0">
                <a:latin typeface="+mj-lt"/>
              </a:rPr>
              <a:t>Kopumā ar piešķirtajām garantijām piešķirto hipotekāro aizdevumu kopējais apjoms  - 400 milj. EUR </a:t>
            </a:r>
          </a:p>
          <a:p>
            <a:pPr lvl="0" algn="just"/>
            <a:endParaRPr lang="lv-LV" sz="2900" dirty="0">
              <a:latin typeface="+mj-lt"/>
            </a:endParaRPr>
          </a:p>
          <a:p>
            <a:pPr marL="342900" lvl="0" indent="-342900" algn="just">
              <a:buFont typeface="Wingdings" panose="05000000000000000000" pitchFamily="2" charset="2"/>
              <a:buChar char="q"/>
            </a:pPr>
            <a:r>
              <a:rPr lang="lv-LV" sz="2900" dirty="0">
                <a:latin typeface="+mj-lt"/>
              </a:rPr>
              <a:t>Valsts programmā ieguldītais 1 </a:t>
            </a:r>
            <a:r>
              <a:rPr lang="lv-LV" sz="2900" i="1" dirty="0" err="1">
                <a:latin typeface="+mj-lt"/>
              </a:rPr>
              <a:t>euro</a:t>
            </a:r>
            <a:r>
              <a:rPr lang="lv-LV" sz="2900" dirty="0">
                <a:latin typeface="+mj-lt"/>
              </a:rPr>
              <a:t> ir stimulējis 35 reižu lielāku kredītresursu piesaisti mājokļu iegādei</a:t>
            </a:r>
          </a:p>
          <a:p>
            <a:pPr lvl="0" algn="just"/>
            <a:endParaRPr lang="lv-LV" sz="2900" dirty="0">
              <a:latin typeface="+mj-lt"/>
            </a:endParaRPr>
          </a:p>
          <a:p>
            <a:pPr marL="342900" lvl="0" indent="-342900" algn="just">
              <a:buFont typeface="Wingdings" panose="05000000000000000000" pitchFamily="2" charset="2"/>
              <a:buChar char="q"/>
            </a:pPr>
            <a:r>
              <a:rPr lang="lv-LV" sz="2900" dirty="0">
                <a:latin typeface="+mj-lt"/>
              </a:rPr>
              <a:t>Lēmumi par garantijas piešķiršanu tiek pieņemti vidēji 3 dienu laikā</a:t>
            </a:r>
          </a:p>
          <a:p>
            <a:pPr lvl="0" algn="just"/>
            <a:endParaRPr lang="lv-LV" sz="2900" dirty="0">
              <a:latin typeface="+mj-lt"/>
            </a:endParaRPr>
          </a:p>
          <a:p>
            <a:pPr algn="just"/>
            <a:endParaRPr lang="lv-LV" sz="2400" b="1" dirty="0">
              <a:latin typeface="+mn-lt"/>
            </a:endParaRPr>
          </a:p>
        </p:txBody>
      </p:sp>
      <p:sp>
        <p:nvSpPr>
          <p:cNvPr id="6" name="Slide Number Placeholder 5"/>
          <p:cNvSpPr>
            <a:spLocks noGrp="1"/>
          </p:cNvSpPr>
          <p:nvPr>
            <p:ph type="sldNum" sz="quarter" idx="13"/>
          </p:nvPr>
        </p:nvSpPr>
        <p:spPr>
          <a:xfrm>
            <a:off x="8411736" y="6324600"/>
            <a:ext cx="427464" cy="304800"/>
          </a:xfrm>
        </p:spPr>
        <p:txBody>
          <a:bodyPr/>
          <a:lstStyle/>
          <a:p>
            <a:fld id="{0E466ADA-D24F-4538-A237-D6F0255529BA}" type="slidenum">
              <a:rPr lang="en-US" altLang="lv-LV" smtClean="0"/>
              <a:pPr/>
              <a:t>14</a:t>
            </a:fld>
            <a:endParaRPr lang="en-US" altLang="lv-LV" dirty="0"/>
          </a:p>
        </p:txBody>
      </p:sp>
    </p:spTree>
    <p:extLst>
      <p:ext uri="{BB962C8B-B14F-4D97-AF65-F5344CB8AC3E}">
        <p14:creationId xmlns:p14="http://schemas.microsoft.com/office/powerpoint/2010/main" val="50171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81000"/>
            <a:ext cx="6096000" cy="774700"/>
          </a:xfrm>
        </p:spPr>
        <p:txBody>
          <a:bodyPr>
            <a:normAutofit fontScale="90000"/>
          </a:bodyPr>
          <a:lstStyle/>
          <a:p>
            <a:r>
              <a:rPr lang="lv-LV" dirty="0">
                <a:latin typeface="+mj-lt"/>
              </a:rPr>
              <a:t>Garantijas mājokļa iegādes pirmās iemaksas mazināšanai </a:t>
            </a:r>
          </a:p>
        </p:txBody>
      </p:sp>
      <p:sp>
        <p:nvSpPr>
          <p:cNvPr id="6" name="Slide Number Placeholder 5"/>
          <p:cNvSpPr>
            <a:spLocks noGrp="1"/>
          </p:cNvSpPr>
          <p:nvPr>
            <p:ph type="sldNum" sz="quarter" idx="13"/>
          </p:nvPr>
        </p:nvSpPr>
        <p:spPr>
          <a:xfrm>
            <a:off x="8433995" y="6324600"/>
            <a:ext cx="405205" cy="304800"/>
          </a:xfrm>
        </p:spPr>
        <p:txBody>
          <a:bodyPr/>
          <a:lstStyle/>
          <a:p>
            <a:fld id="{0E466ADA-D24F-4538-A237-D6F0255529BA}" type="slidenum">
              <a:rPr lang="en-US" altLang="lv-LV" smtClean="0"/>
              <a:pPr/>
              <a:t>15</a:t>
            </a:fld>
            <a:endParaRPr lang="en-US" altLang="lv-LV" dirty="0"/>
          </a:p>
        </p:txBody>
      </p:sp>
      <p:sp>
        <p:nvSpPr>
          <p:cNvPr id="11" name="Rectangle 10"/>
          <p:cNvSpPr/>
          <p:nvPr/>
        </p:nvSpPr>
        <p:spPr>
          <a:xfrm>
            <a:off x="630444" y="6397423"/>
            <a:ext cx="7561055" cy="276999"/>
          </a:xfrm>
          <a:prstGeom prst="rect">
            <a:avLst/>
          </a:prstGeom>
        </p:spPr>
        <p:txBody>
          <a:bodyPr wrap="square">
            <a:spAutoFit/>
          </a:bodyPr>
          <a:lstStyle/>
          <a:p>
            <a:r>
              <a:rPr lang="lv-LV" sz="1200" i="1" dirty="0">
                <a:latin typeface="+mj-lt"/>
                <a:ea typeface="Verdana" panose="020B0604030504040204" pitchFamily="34" charset="0"/>
                <a:cs typeface="Verdana" panose="020B0604030504040204" pitchFamily="34" charset="0"/>
              </a:rPr>
              <a:t>Avots: Akciju sabiedrības „Attīstības finanšu institūcija „</a:t>
            </a:r>
            <a:r>
              <a:rPr lang="lv-LV" sz="1200" i="1" dirty="0" err="1">
                <a:latin typeface="+mj-lt"/>
                <a:ea typeface="Verdana" panose="020B0604030504040204" pitchFamily="34" charset="0"/>
                <a:cs typeface="Verdana" panose="020B0604030504040204" pitchFamily="34" charset="0"/>
              </a:rPr>
              <a:t>Altum</a:t>
            </a:r>
            <a:r>
              <a:rPr lang="lv-LV" sz="1200" i="1" dirty="0">
                <a:latin typeface="+mj-lt"/>
                <a:ea typeface="Verdana" panose="020B0604030504040204" pitchFamily="34" charset="0"/>
                <a:cs typeface="Verdana" panose="020B0604030504040204" pitchFamily="34" charset="0"/>
              </a:rPr>
              <a:t>» sniegtie dati</a:t>
            </a:r>
          </a:p>
        </p:txBody>
      </p:sp>
      <p:pic>
        <p:nvPicPr>
          <p:cNvPr id="8" name="Content Placeholder 7"/>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67435" y="1294558"/>
            <a:ext cx="5171365" cy="2763703"/>
          </a:xfrm>
          <a:prstGeom prst="rect">
            <a:avLst/>
          </a:prstGeom>
          <a:noFill/>
          <a:ln>
            <a:noFill/>
          </a:ln>
        </p:spPr>
      </p:pic>
      <p:pic>
        <p:nvPicPr>
          <p:cNvPr id="10" name="Picture 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10374" y="3875381"/>
            <a:ext cx="4424026" cy="2266340"/>
          </a:xfrm>
          <a:prstGeom prst="rect">
            <a:avLst/>
          </a:prstGeom>
          <a:noFill/>
          <a:ln>
            <a:noFill/>
          </a:ln>
        </p:spPr>
      </p:pic>
    </p:spTree>
    <p:extLst>
      <p:ext uri="{BB962C8B-B14F-4D97-AF65-F5344CB8AC3E}">
        <p14:creationId xmlns:p14="http://schemas.microsoft.com/office/powerpoint/2010/main" val="3218081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6833" y="381000"/>
            <a:ext cx="6459967" cy="1036642"/>
          </a:xfrm>
        </p:spPr>
        <p:txBody>
          <a:bodyPr>
            <a:normAutofit fontScale="90000"/>
          </a:bodyPr>
          <a:lstStyle/>
          <a:p>
            <a:r>
              <a:rPr lang="lv-LV" dirty="0">
                <a:latin typeface="+mj-lt"/>
              </a:rPr>
              <a:t>Plānotās izmaiņas garantiju programmā no 2018.gada</a:t>
            </a:r>
            <a:r>
              <a:rPr lang="lv-LV" dirty="0"/>
              <a:t/>
            </a:r>
            <a:br>
              <a:rPr lang="lv-LV" dirty="0"/>
            </a:br>
            <a:endParaRPr lang="lv-LV" dirty="0"/>
          </a:p>
        </p:txBody>
      </p:sp>
      <p:sp>
        <p:nvSpPr>
          <p:cNvPr id="3" name="Content Placeholder 2"/>
          <p:cNvSpPr>
            <a:spLocks noGrp="1"/>
          </p:cNvSpPr>
          <p:nvPr>
            <p:ph idx="1"/>
          </p:nvPr>
        </p:nvSpPr>
        <p:spPr>
          <a:xfrm>
            <a:off x="934123" y="1335549"/>
            <a:ext cx="7697096" cy="4373573"/>
          </a:xfrm>
        </p:spPr>
        <p:txBody>
          <a:bodyPr>
            <a:normAutofit/>
          </a:bodyPr>
          <a:lstStyle/>
          <a:p>
            <a:r>
              <a:rPr lang="lv-LV" dirty="0"/>
              <a:t> </a:t>
            </a:r>
          </a:p>
          <a:p>
            <a:pPr algn="just"/>
            <a:r>
              <a:rPr lang="lv-LV" sz="1800" dirty="0">
                <a:latin typeface="+mj-lt"/>
              </a:rPr>
              <a:t>Līdz ar sagatavotajiem grozījumiem likumā „Par palīdzību dzīvokļa jautājumu risināšanā” programma tiks attiecināta uz:</a:t>
            </a:r>
          </a:p>
          <a:p>
            <a:pPr marL="342900" lvl="0" indent="-342900" algn="just">
              <a:buFont typeface="Wingdings" panose="05000000000000000000" pitchFamily="2" charset="2"/>
              <a:buChar char="q"/>
            </a:pPr>
            <a:r>
              <a:rPr lang="lv-LV" sz="1800" dirty="0">
                <a:latin typeface="+mj-lt"/>
              </a:rPr>
              <a:t>personu, kura  ieguvusi augstāko vai vidējo profesionālo izglītību un kura nepārsniedz 35 gadu vecumu (uz tirgus nosacījumiem);</a:t>
            </a:r>
          </a:p>
          <a:p>
            <a:pPr marL="342900" lvl="0" indent="-342900" algn="just">
              <a:buFont typeface="Wingdings" panose="05000000000000000000" pitchFamily="2" charset="2"/>
              <a:buChar char="q"/>
            </a:pPr>
            <a:r>
              <a:rPr lang="lv-LV" sz="1800" dirty="0">
                <a:latin typeface="+mj-lt"/>
              </a:rPr>
              <a:t>personām, ar kurām kopā dzīvo un kuru apgādībā ir vismaz viens bērns, ietverot nosacījumu, ka bērns ir persona, kas nav sasniegusi 24 gadu vecumu.</a:t>
            </a:r>
          </a:p>
          <a:p>
            <a:endParaRPr lang="lv-LV" dirty="0"/>
          </a:p>
        </p:txBody>
      </p:sp>
      <p:sp>
        <p:nvSpPr>
          <p:cNvPr id="6" name="Slide Number Placeholder 5"/>
          <p:cNvSpPr>
            <a:spLocks noGrp="1"/>
          </p:cNvSpPr>
          <p:nvPr>
            <p:ph type="sldNum" sz="quarter" idx="13"/>
          </p:nvPr>
        </p:nvSpPr>
        <p:spPr>
          <a:xfrm>
            <a:off x="8423238" y="6324600"/>
            <a:ext cx="415962" cy="304800"/>
          </a:xfrm>
        </p:spPr>
        <p:txBody>
          <a:bodyPr/>
          <a:lstStyle/>
          <a:p>
            <a:fld id="{F2C0D016-9A93-4D33-9255-09B9471B6317}" type="slidenum">
              <a:rPr lang="en-US" altLang="lv-LV" smtClean="0"/>
              <a:pPr/>
              <a:t>16</a:t>
            </a:fld>
            <a:endParaRPr lang="en-US" altLang="lv-LV"/>
          </a:p>
        </p:txBody>
      </p:sp>
      <p:graphicFrame>
        <p:nvGraphicFramePr>
          <p:cNvPr id="5" name="Content Placeholder 6"/>
          <p:cNvGraphicFramePr>
            <a:graphicFrameLocks/>
          </p:cNvGraphicFramePr>
          <p:nvPr>
            <p:extLst>
              <p:ext uri="{D42A27DB-BD31-4B8C-83A1-F6EECF244321}">
                <p14:modId xmlns:p14="http://schemas.microsoft.com/office/powerpoint/2010/main" val="2135446454"/>
              </p:ext>
            </p:extLst>
          </p:nvPr>
        </p:nvGraphicFramePr>
        <p:xfrm>
          <a:off x="1492702" y="4071208"/>
          <a:ext cx="6141280" cy="1864925"/>
        </p:xfrm>
        <a:graphic>
          <a:graphicData uri="http://schemas.openxmlformats.org/drawingml/2006/table">
            <a:tbl>
              <a:tblPr firstRow="1" firstCol="1" bandRow="1">
                <a:tableStyleId>{5C22544A-7EE6-4342-B048-85BDC9FD1C3A}</a:tableStyleId>
              </a:tblPr>
              <a:tblGrid>
                <a:gridCol w="1042506">
                  <a:extLst>
                    <a:ext uri="{9D8B030D-6E8A-4147-A177-3AD203B41FA5}">
                      <a16:colId xmlns:a16="http://schemas.microsoft.com/office/drawing/2014/main" xmlns="" val="528484309"/>
                    </a:ext>
                  </a:extLst>
                </a:gridCol>
                <a:gridCol w="2305240">
                  <a:extLst>
                    <a:ext uri="{9D8B030D-6E8A-4147-A177-3AD203B41FA5}">
                      <a16:colId xmlns:a16="http://schemas.microsoft.com/office/drawing/2014/main" xmlns="" val="317742405"/>
                    </a:ext>
                  </a:extLst>
                </a:gridCol>
                <a:gridCol w="1468073">
                  <a:extLst>
                    <a:ext uri="{9D8B030D-6E8A-4147-A177-3AD203B41FA5}">
                      <a16:colId xmlns:a16="http://schemas.microsoft.com/office/drawing/2014/main" xmlns="" val="718098719"/>
                    </a:ext>
                  </a:extLst>
                </a:gridCol>
                <a:gridCol w="1325461">
                  <a:extLst>
                    <a:ext uri="{9D8B030D-6E8A-4147-A177-3AD203B41FA5}">
                      <a16:colId xmlns:a16="http://schemas.microsoft.com/office/drawing/2014/main" xmlns="" val="2137242404"/>
                    </a:ext>
                  </a:extLst>
                </a:gridCol>
              </a:tblGrid>
              <a:tr h="702372">
                <a:tc>
                  <a:txBody>
                    <a:bodyPr/>
                    <a:lstStyle/>
                    <a:p>
                      <a:pPr algn="ctr">
                        <a:spcAft>
                          <a:spcPts val="0"/>
                        </a:spcAft>
                      </a:pPr>
                      <a:r>
                        <a:rPr lang="lv-LV" sz="1200" b="1" dirty="0">
                          <a:effectLst/>
                        </a:rPr>
                        <a:t> </a:t>
                      </a:r>
                      <a:endParaRPr lang="lv-LV"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0"/>
                </a:tc>
                <a:tc>
                  <a:txBody>
                    <a:bodyPr/>
                    <a:lstStyle/>
                    <a:p>
                      <a:pPr algn="ctr">
                        <a:spcAft>
                          <a:spcPts val="0"/>
                        </a:spcAft>
                      </a:pPr>
                      <a:r>
                        <a:rPr lang="lv-LV" sz="1200" b="1" dirty="0">
                          <a:effectLst/>
                        </a:rPr>
                        <a:t>Piešķirto garantiju sk. (atbalstītās ģimenes)</a:t>
                      </a:r>
                      <a:endParaRPr lang="lv-LV"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spcAft>
                          <a:spcPts val="0"/>
                        </a:spcAft>
                      </a:pPr>
                      <a:r>
                        <a:rPr lang="lv-LV" sz="1200" b="1" dirty="0">
                          <a:effectLst/>
                        </a:rPr>
                        <a:t>Piešķirto garantiju apjoms (milj. EUR</a:t>
                      </a:r>
                      <a:endParaRPr lang="lv-LV"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spcAft>
                          <a:spcPts val="0"/>
                        </a:spcAft>
                      </a:pPr>
                      <a:r>
                        <a:rPr lang="lv-LV" sz="1200" b="1" dirty="0">
                          <a:effectLst/>
                        </a:rPr>
                        <a:t>Nepieciešamais finansējums kopā (milj. EUR)</a:t>
                      </a:r>
                    </a:p>
                    <a:p>
                      <a:pPr algn="ctr">
                        <a:spcAft>
                          <a:spcPts val="0"/>
                        </a:spcAft>
                      </a:pPr>
                      <a:r>
                        <a:rPr lang="lv-LV" sz="1200" b="1" dirty="0">
                          <a:effectLst/>
                        </a:rPr>
                        <a:t> </a:t>
                      </a:r>
                      <a:endParaRPr lang="lv-LV"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xmlns="" val="3240399718"/>
                  </a:ext>
                </a:extLst>
              </a:tr>
              <a:tr h="310625">
                <a:tc>
                  <a:txBody>
                    <a:bodyPr/>
                    <a:lstStyle/>
                    <a:p>
                      <a:pPr algn="ctr">
                        <a:spcAft>
                          <a:spcPts val="0"/>
                        </a:spcAft>
                      </a:pPr>
                      <a:r>
                        <a:rPr lang="lv-LV" sz="1200" b="1" dirty="0">
                          <a:effectLst/>
                        </a:rPr>
                        <a:t>2018. gads</a:t>
                      </a:r>
                      <a:endParaRPr lang="lv-LV"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spcAft>
                          <a:spcPts val="0"/>
                        </a:spcAft>
                      </a:pPr>
                      <a:r>
                        <a:rPr lang="lv-LV" sz="1200" b="1" dirty="0">
                          <a:effectLst/>
                        </a:rPr>
                        <a:t>5 062</a:t>
                      </a:r>
                      <a:endParaRPr lang="lv-LV"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spcAft>
                          <a:spcPts val="0"/>
                        </a:spcAft>
                      </a:pPr>
                      <a:r>
                        <a:rPr lang="lv-LV" sz="1200" b="1" dirty="0">
                          <a:effectLst/>
                        </a:rPr>
                        <a:t>33,1</a:t>
                      </a:r>
                      <a:endParaRPr lang="lv-LV"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spcAft>
                          <a:spcPts val="0"/>
                        </a:spcAft>
                      </a:pPr>
                      <a:r>
                        <a:rPr lang="lv-LV" sz="1200" b="1">
                          <a:effectLst/>
                        </a:rPr>
                        <a:t>6,6</a:t>
                      </a:r>
                      <a:endParaRPr lang="lv-LV"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xmlns="" val="542985794"/>
                  </a:ext>
                </a:extLst>
              </a:tr>
              <a:tr h="295834">
                <a:tc>
                  <a:txBody>
                    <a:bodyPr/>
                    <a:lstStyle/>
                    <a:p>
                      <a:pPr algn="ctr">
                        <a:spcAft>
                          <a:spcPts val="0"/>
                        </a:spcAft>
                      </a:pPr>
                      <a:r>
                        <a:rPr lang="lv-LV" sz="1200" b="1" dirty="0">
                          <a:effectLst/>
                        </a:rPr>
                        <a:t>2019. gads</a:t>
                      </a:r>
                      <a:endParaRPr lang="lv-LV"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spcAft>
                          <a:spcPts val="0"/>
                        </a:spcAft>
                      </a:pPr>
                      <a:r>
                        <a:rPr lang="lv-LV" sz="1200" b="1" dirty="0">
                          <a:effectLst/>
                        </a:rPr>
                        <a:t>5568</a:t>
                      </a:r>
                      <a:endParaRPr lang="lv-LV"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spcAft>
                          <a:spcPts val="0"/>
                        </a:spcAft>
                      </a:pPr>
                      <a:r>
                        <a:rPr lang="lv-LV" sz="1200" b="1" dirty="0">
                          <a:effectLst/>
                        </a:rPr>
                        <a:t>36,41</a:t>
                      </a:r>
                      <a:endParaRPr lang="lv-LV"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spcAft>
                          <a:spcPts val="0"/>
                        </a:spcAft>
                      </a:pPr>
                      <a:r>
                        <a:rPr lang="lv-LV" sz="1200" b="1" dirty="0">
                          <a:effectLst/>
                        </a:rPr>
                        <a:t>7,26</a:t>
                      </a:r>
                      <a:endParaRPr lang="lv-LV"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xmlns="" val="3009192476"/>
                  </a:ext>
                </a:extLst>
              </a:tr>
              <a:tr h="517421">
                <a:tc>
                  <a:txBody>
                    <a:bodyPr/>
                    <a:lstStyle/>
                    <a:p>
                      <a:pPr algn="ctr">
                        <a:spcAft>
                          <a:spcPts val="0"/>
                        </a:spcAft>
                      </a:pPr>
                      <a:r>
                        <a:rPr lang="lv-LV" sz="1200" b="1" dirty="0">
                          <a:effectLst/>
                        </a:rPr>
                        <a:t>2020. gads</a:t>
                      </a:r>
                      <a:endParaRPr lang="lv-LV"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spcAft>
                          <a:spcPts val="0"/>
                        </a:spcAft>
                      </a:pPr>
                      <a:r>
                        <a:rPr lang="lv-LV" sz="1200" b="1" dirty="0">
                          <a:effectLst/>
                        </a:rPr>
                        <a:t>6124</a:t>
                      </a:r>
                      <a:endParaRPr lang="lv-LV"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spcAft>
                          <a:spcPts val="0"/>
                        </a:spcAft>
                      </a:pPr>
                      <a:r>
                        <a:rPr lang="lv-LV" sz="1200" b="1" dirty="0">
                          <a:effectLst/>
                        </a:rPr>
                        <a:t>40,04</a:t>
                      </a:r>
                      <a:endParaRPr lang="lv-LV"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spcAft>
                          <a:spcPts val="0"/>
                        </a:spcAft>
                      </a:pPr>
                      <a:r>
                        <a:rPr lang="lv-LV" sz="1200" b="1" dirty="0">
                          <a:effectLst/>
                        </a:rPr>
                        <a:t>7,985</a:t>
                      </a:r>
                      <a:endParaRPr lang="lv-LV"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xmlns="" val="1330663930"/>
                  </a:ext>
                </a:extLst>
              </a:tr>
            </a:tbl>
          </a:graphicData>
        </a:graphic>
      </p:graphicFrame>
    </p:spTree>
    <p:extLst>
      <p:ext uri="{BB962C8B-B14F-4D97-AF65-F5344CB8AC3E}">
        <p14:creationId xmlns:p14="http://schemas.microsoft.com/office/powerpoint/2010/main" val="3172162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4761" y="2509024"/>
            <a:ext cx="7084741" cy="1197517"/>
          </a:xfrm>
        </p:spPr>
        <p:txBody>
          <a:bodyPr>
            <a:normAutofit fontScale="90000"/>
          </a:bodyPr>
          <a:lstStyle/>
          <a:p>
            <a:pPr algn="ctr"/>
            <a:r>
              <a:rPr lang="lv-LV" sz="3600" dirty="0">
                <a:latin typeface="+mj-lt"/>
              </a:rPr>
              <a:t>Potenciālie pasākumi mājokļu pieejamības veicināšanai</a:t>
            </a:r>
            <a:r>
              <a:rPr lang="lv-LV" dirty="0">
                <a:latin typeface="+mj-lt"/>
              </a:rPr>
              <a:t/>
            </a:r>
            <a:br>
              <a:rPr lang="lv-LV" dirty="0">
                <a:latin typeface="+mj-lt"/>
              </a:rPr>
            </a:br>
            <a:endParaRPr lang="lv-LV" dirty="0">
              <a:latin typeface="+mj-lt"/>
            </a:endParaRPr>
          </a:p>
        </p:txBody>
      </p:sp>
      <p:sp>
        <p:nvSpPr>
          <p:cNvPr id="6" name="Slide Number Placeholder 5"/>
          <p:cNvSpPr>
            <a:spLocks noGrp="1"/>
          </p:cNvSpPr>
          <p:nvPr>
            <p:ph type="sldNum" sz="quarter" idx="13"/>
          </p:nvPr>
        </p:nvSpPr>
        <p:spPr>
          <a:xfrm>
            <a:off x="8414158" y="6324600"/>
            <a:ext cx="425042" cy="304800"/>
          </a:xfrm>
        </p:spPr>
        <p:txBody>
          <a:bodyPr/>
          <a:lstStyle/>
          <a:p>
            <a:fld id="{0E466ADA-D24F-4538-A237-D6F0255529BA}" type="slidenum">
              <a:rPr lang="en-US" altLang="lv-LV" smtClean="0"/>
              <a:pPr/>
              <a:t>17</a:t>
            </a:fld>
            <a:endParaRPr lang="en-US" altLang="lv-LV" dirty="0"/>
          </a:p>
        </p:txBody>
      </p:sp>
    </p:spTree>
    <p:extLst>
      <p:ext uri="{BB962C8B-B14F-4D97-AF65-F5344CB8AC3E}">
        <p14:creationId xmlns:p14="http://schemas.microsoft.com/office/powerpoint/2010/main" val="1347790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2052" y="616745"/>
            <a:ext cx="6096000" cy="1036642"/>
          </a:xfrm>
        </p:spPr>
        <p:txBody>
          <a:bodyPr>
            <a:normAutofit/>
          </a:bodyPr>
          <a:lstStyle/>
          <a:p>
            <a:pPr algn="ctr"/>
            <a:r>
              <a:rPr lang="lv-LV" sz="2800" dirty="0">
                <a:latin typeface="+mn-lt"/>
              </a:rPr>
              <a:t>Likumprojekta «Dzīvojamo telpu īres likums» grozījumu būtība</a:t>
            </a:r>
            <a:endParaRPr lang="lv-LV" sz="2500" dirty="0">
              <a:latin typeface="+mn-lt"/>
            </a:endParaRPr>
          </a:p>
        </p:txBody>
      </p:sp>
      <p:sp>
        <p:nvSpPr>
          <p:cNvPr id="3" name="Content Placeholder 2"/>
          <p:cNvSpPr>
            <a:spLocks noGrp="1"/>
          </p:cNvSpPr>
          <p:nvPr>
            <p:ph idx="1"/>
          </p:nvPr>
        </p:nvSpPr>
        <p:spPr>
          <a:xfrm>
            <a:off x="324465" y="1800870"/>
            <a:ext cx="8072283" cy="3951676"/>
          </a:xfrm>
        </p:spPr>
        <p:txBody>
          <a:bodyPr>
            <a:normAutofit fontScale="92500" lnSpcReduction="20000"/>
          </a:bodyPr>
          <a:lstStyle/>
          <a:p>
            <a:pPr marL="342900" indent="-342900" algn="just">
              <a:spcAft>
                <a:spcPts val="600"/>
              </a:spcAft>
              <a:buFont typeface="Arial" panose="020B0604020202020204" pitchFamily="34" charset="0"/>
              <a:buChar char="•"/>
            </a:pPr>
            <a:r>
              <a:rPr lang="lv-LV" sz="2400" dirty="0">
                <a:latin typeface="+mj-lt"/>
              </a:rPr>
              <a:t>Iespējama saistību bezstrīdus piespiedu izpildīšana </a:t>
            </a:r>
          </a:p>
          <a:p>
            <a:pPr marL="342900" indent="-342900" algn="just">
              <a:spcAft>
                <a:spcPts val="600"/>
              </a:spcAft>
              <a:buFont typeface="Arial" panose="020B0604020202020204" pitchFamily="34" charset="0"/>
              <a:buChar char="•"/>
            </a:pPr>
            <a:r>
              <a:rPr lang="lv-LV" sz="2400" dirty="0">
                <a:latin typeface="+mj-lt"/>
              </a:rPr>
              <a:t>Īres līgumu slēdz uz noteiktu laiku</a:t>
            </a:r>
          </a:p>
          <a:p>
            <a:pPr marL="342900" indent="-342900" algn="just">
              <a:spcAft>
                <a:spcPts val="600"/>
              </a:spcAft>
              <a:buFont typeface="Arial" panose="020B0604020202020204" pitchFamily="34" charset="0"/>
              <a:buChar char="•"/>
            </a:pPr>
            <a:r>
              <a:rPr lang="lv-LV" sz="2400" dirty="0">
                <a:latin typeface="+mj-lt"/>
              </a:rPr>
              <a:t>Īres līguma termiņu nevar pagarināt. Termiņam izbeidzoties, īrnieka pienākums ir atbrīvot dzīvojamo telpu, izņemot gadījumu, ja īrnieks un izīrētājs ir noslēdzis jaunu īres līgumu. </a:t>
            </a:r>
          </a:p>
          <a:p>
            <a:pPr marL="342900" indent="-342900" algn="just">
              <a:spcAft>
                <a:spcPts val="600"/>
              </a:spcAft>
              <a:buFont typeface="Arial" panose="020B0604020202020204" pitchFamily="34" charset="0"/>
              <a:buChar char="•"/>
            </a:pPr>
            <a:r>
              <a:rPr lang="lv-LV" sz="2400" dirty="0">
                <a:latin typeface="+mj-lt"/>
              </a:rPr>
              <a:t>Ģimenes locekļi un patstāvīgas tiesības uz dzīvojamās telpas lietošanu neiegūst.</a:t>
            </a:r>
          </a:p>
          <a:p>
            <a:pPr marL="342900" indent="-342900" algn="just">
              <a:spcAft>
                <a:spcPts val="600"/>
              </a:spcAft>
              <a:buFont typeface="Arial" panose="020B0604020202020204" pitchFamily="34" charset="0"/>
              <a:buChar char="•"/>
            </a:pPr>
            <a:r>
              <a:rPr lang="lv-LV" sz="2400" dirty="0">
                <a:latin typeface="+mj-lt"/>
              </a:rPr>
              <a:t>Ģimenes locekļi nav solidāri atbildīgi par īres līguma saistībām</a:t>
            </a:r>
          </a:p>
          <a:p>
            <a:pPr marL="342900" indent="-342900" algn="just">
              <a:spcAft>
                <a:spcPts val="600"/>
              </a:spcAft>
              <a:buFont typeface="Arial" panose="020B0604020202020204" pitchFamily="34" charset="0"/>
              <a:buChar char="•"/>
            </a:pPr>
            <a:r>
              <a:rPr lang="lv-LV" sz="2400" dirty="0">
                <a:latin typeface="+mj-lt"/>
              </a:rPr>
              <a:t>Visus līgumus reģistrē zemesgrāmatā (</a:t>
            </a:r>
            <a:r>
              <a:rPr lang="lv-LV" sz="2400" i="1" dirty="0">
                <a:latin typeface="+mj-lt"/>
              </a:rPr>
              <a:t>Īres līgums ir saistošs dzīvojamās telpas ieguvējam tikai, ja tas ir nostiprināts zemesgrāmatā</a:t>
            </a:r>
            <a:r>
              <a:rPr lang="lv-LV" sz="2400" dirty="0">
                <a:latin typeface="+mj-lt"/>
              </a:rPr>
              <a:t>)</a:t>
            </a:r>
          </a:p>
          <a:p>
            <a:pPr marL="342900" indent="-342900" algn="just">
              <a:spcAft>
                <a:spcPts val="600"/>
              </a:spcAft>
              <a:buFont typeface="Arial" panose="020B0604020202020204" pitchFamily="34" charset="0"/>
              <a:buChar char="•"/>
            </a:pPr>
            <a:endParaRPr lang="lv-LV" sz="2400" dirty="0">
              <a:latin typeface="+mj-lt"/>
            </a:endParaRPr>
          </a:p>
          <a:p>
            <a:pPr marL="342900" indent="-342900" algn="just">
              <a:spcAft>
                <a:spcPts val="600"/>
              </a:spcAft>
              <a:buFont typeface="Arial" panose="020B0604020202020204" pitchFamily="34" charset="0"/>
              <a:buChar char="•"/>
            </a:pPr>
            <a:endParaRPr lang="lv-LV" sz="2400" dirty="0">
              <a:latin typeface="+mj-lt"/>
            </a:endParaRPr>
          </a:p>
        </p:txBody>
      </p:sp>
      <p:sp>
        <p:nvSpPr>
          <p:cNvPr id="6" name="Slide Number Placeholder 5"/>
          <p:cNvSpPr>
            <a:spLocks noGrp="1"/>
          </p:cNvSpPr>
          <p:nvPr>
            <p:ph type="sldNum" sz="quarter" idx="13"/>
          </p:nvPr>
        </p:nvSpPr>
        <p:spPr>
          <a:xfrm>
            <a:off x="8472881" y="6324600"/>
            <a:ext cx="366319" cy="304800"/>
          </a:xfrm>
        </p:spPr>
        <p:txBody>
          <a:bodyPr/>
          <a:lstStyle/>
          <a:p>
            <a:fld id="{F2C0D016-9A93-4D33-9255-09B9471B6317}" type="slidenum">
              <a:rPr lang="en-US" altLang="lv-LV" smtClean="0"/>
              <a:pPr/>
              <a:t>18</a:t>
            </a:fld>
            <a:endParaRPr lang="en-US" altLang="lv-LV" dirty="0"/>
          </a:p>
        </p:txBody>
      </p:sp>
    </p:spTree>
    <p:extLst>
      <p:ext uri="{BB962C8B-B14F-4D97-AF65-F5344CB8AC3E}">
        <p14:creationId xmlns:p14="http://schemas.microsoft.com/office/powerpoint/2010/main" val="20405442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latin typeface="+mj-lt"/>
              </a:rPr>
              <a:t>Risināmie izaicinājumi</a:t>
            </a:r>
          </a:p>
        </p:txBody>
      </p:sp>
      <p:sp>
        <p:nvSpPr>
          <p:cNvPr id="3" name="Content Placeholder 2"/>
          <p:cNvSpPr>
            <a:spLocks noGrp="1"/>
          </p:cNvSpPr>
          <p:nvPr>
            <p:ph idx="1"/>
          </p:nvPr>
        </p:nvSpPr>
        <p:spPr>
          <a:xfrm>
            <a:off x="696286" y="1752600"/>
            <a:ext cx="7990514" cy="4373573"/>
          </a:xfrm>
        </p:spPr>
        <p:txBody>
          <a:bodyPr/>
          <a:lstStyle/>
          <a:p>
            <a:pPr marL="617538" indent="-342900">
              <a:spcBef>
                <a:spcPts val="1200"/>
              </a:spcBef>
              <a:spcAft>
                <a:spcPts val="600"/>
              </a:spcAft>
              <a:buFont typeface="Arial" panose="020B0604020202020204" pitchFamily="34" charset="0"/>
              <a:buChar char="•"/>
            </a:pPr>
            <a:r>
              <a:rPr lang="lv-LV" dirty="0">
                <a:latin typeface="+mn-lt"/>
              </a:rPr>
              <a:t>Neveidojas jauns īres fonds teritorijās, kur attīstās uzņēmējdarbība</a:t>
            </a:r>
          </a:p>
          <a:p>
            <a:pPr marL="617538" indent="-342900">
              <a:spcBef>
                <a:spcPts val="1200"/>
              </a:spcBef>
              <a:spcAft>
                <a:spcPts val="600"/>
              </a:spcAft>
              <a:buFont typeface="Arial" panose="020B0604020202020204" pitchFamily="34" charset="0"/>
              <a:buChar char="•"/>
            </a:pPr>
            <a:r>
              <a:rPr lang="lv-LV" dirty="0">
                <a:latin typeface="+mn-lt"/>
              </a:rPr>
              <a:t>Nepietiekamas investīcijas dzīvojamo ēku uzturēšanai</a:t>
            </a:r>
          </a:p>
          <a:p>
            <a:pPr marL="617538" indent="-342900">
              <a:spcBef>
                <a:spcPts val="1200"/>
              </a:spcBef>
              <a:spcAft>
                <a:spcPts val="600"/>
              </a:spcAft>
              <a:buFont typeface="Arial" panose="020B0604020202020204" pitchFamily="34" charset="0"/>
              <a:buChar char="•"/>
            </a:pPr>
            <a:r>
              <a:rPr lang="lv-LV" dirty="0">
                <a:latin typeface="+mn-lt"/>
              </a:rPr>
              <a:t>Palīdzība dzīvokļa jautājumu risināšanā ļoti ierobežotam lokam un apjomā</a:t>
            </a:r>
          </a:p>
          <a:p>
            <a:pPr marL="617538" indent="-342900">
              <a:spcBef>
                <a:spcPts val="1200"/>
              </a:spcBef>
              <a:spcAft>
                <a:spcPts val="600"/>
              </a:spcAft>
              <a:buFont typeface="Arial" panose="020B0604020202020204" pitchFamily="34" charset="0"/>
              <a:buChar char="•"/>
            </a:pPr>
            <a:r>
              <a:rPr lang="lv-LV" dirty="0">
                <a:latin typeface="+mn-lt"/>
              </a:rPr>
              <a:t>Mājokļu pieejamībai ierobežots publiskā finansējuma atbalsts</a:t>
            </a:r>
          </a:p>
          <a:p>
            <a:pPr marL="617538" indent="-342900">
              <a:spcBef>
                <a:spcPts val="1200"/>
              </a:spcBef>
              <a:spcAft>
                <a:spcPts val="600"/>
              </a:spcAft>
              <a:buFont typeface="Arial" panose="020B0604020202020204" pitchFamily="34" charset="0"/>
              <a:buChar char="•"/>
            </a:pPr>
            <a:endParaRPr lang="lv-LV" dirty="0"/>
          </a:p>
          <a:p>
            <a:pPr marL="617538" indent="-342900">
              <a:spcBef>
                <a:spcPts val="1200"/>
              </a:spcBef>
              <a:spcAft>
                <a:spcPts val="600"/>
              </a:spcAft>
              <a:buFont typeface="Arial" panose="020B0604020202020204" pitchFamily="34" charset="0"/>
              <a:buChar char="•"/>
            </a:pPr>
            <a:endParaRPr lang="lv-LV" dirty="0"/>
          </a:p>
          <a:p>
            <a:endParaRPr lang="lv-LV" dirty="0"/>
          </a:p>
        </p:txBody>
      </p:sp>
      <p:sp>
        <p:nvSpPr>
          <p:cNvPr id="6" name="Slide Number Placeholder 5"/>
          <p:cNvSpPr>
            <a:spLocks noGrp="1"/>
          </p:cNvSpPr>
          <p:nvPr>
            <p:ph type="sldNum" sz="quarter" idx="13"/>
          </p:nvPr>
        </p:nvSpPr>
        <p:spPr>
          <a:xfrm>
            <a:off x="8388991" y="6324600"/>
            <a:ext cx="450209" cy="304800"/>
          </a:xfrm>
        </p:spPr>
        <p:txBody>
          <a:bodyPr/>
          <a:lstStyle/>
          <a:p>
            <a:fld id="{F2C0D016-9A93-4D33-9255-09B9471B6317}" type="slidenum">
              <a:rPr lang="en-US" altLang="lv-LV" smtClean="0"/>
              <a:pPr/>
              <a:t>19</a:t>
            </a:fld>
            <a:endParaRPr lang="en-US" altLang="lv-LV" dirty="0"/>
          </a:p>
        </p:txBody>
      </p:sp>
    </p:spTree>
    <p:extLst>
      <p:ext uri="{BB962C8B-B14F-4D97-AF65-F5344CB8AC3E}">
        <p14:creationId xmlns:p14="http://schemas.microsoft.com/office/powerpoint/2010/main" val="1159870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372370"/>
            <a:ext cx="6096000" cy="1036642"/>
          </a:xfrm>
        </p:spPr>
        <p:txBody>
          <a:bodyPr>
            <a:normAutofit/>
          </a:bodyPr>
          <a:lstStyle/>
          <a:p>
            <a:pPr algn="ctr"/>
            <a:r>
              <a:rPr lang="en-US" dirty="0" err="1">
                <a:latin typeface="+mj-lt"/>
              </a:rPr>
              <a:t>Mājokļi</a:t>
            </a:r>
            <a:r>
              <a:rPr lang="en-US" dirty="0">
                <a:latin typeface="+mj-lt"/>
              </a:rPr>
              <a:t> </a:t>
            </a:r>
            <a:r>
              <a:rPr lang="en-US" dirty="0" err="1">
                <a:latin typeface="+mj-lt"/>
              </a:rPr>
              <a:t>politikas</a:t>
            </a:r>
            <a:r>
              <a:rPr lang="en-US" dirty="0">
                <a:latin typeface="+mj-lt"/>
              </a:rPr>
              <a:t> </a:t>
            </a:r>
            <a:r>
              <a:rPr lang="en-US" dirty="0" err="1">
                <a:latin typeface="+mj-lt"/>
              </a:rPr>
              <a:t>uzdevumi</a:t>
            </a:r>
            <a:endParaRPr lang="en-US" dirty="0">
              <a:latin typeface="+mj-lt"/>
            </a:endParaRPr>
          </a:p>
        </p:txBody>
      </p:sp>
      <p:graphicFrame>
        <p:nvGraphicFramePr>
          <p:cNvPr id="7" name="Diagram 6"/>
          <p:cNvGraphicFramePr/>
          <p:nvPr>
            <p:extLst>
              <p:ext uri="{D42A27DB-BD31-4B8C-83A1-F6EECF244321}">
                <p14:modId xmlns:p14="http://schemas.microsoft.com/office/powerpoint/2010/main" val="3241728962"/>
              </p:ext>
            </p:extLst>
          </p:nvPr>
        </p:nvGraphicFramePr>
        <p:xfrm>
          <a:off x="505609" y="1417641"/>
          <a:ext cx="8181191" cy="49078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5"/>
          <p:cNvSpPr>
            <a:spLocks noGrp="1"/>
          </p:cNvSpPr>
          <p:nvPr>
            <p:ph type="sldNum" sz="quarter" idx="13"/>
          </p:nvPr>
        </p:nvSpPr>
        <p:spPr>
          <a:xfrm>
            <a:off x="8534400" y="6334125"/>
            <a:ext cx="304800" cy="304800"/>
          </a:xfrm>
        </p:spPr>
        <p:txBody>
          <a:bodyPr/>
          <a:lstStyle/>
          <a:p>
            <a:fld id="{6B69820C-D264-4C2D-8343-437FCEC1E543}" type="slidenum">
              <a:rPr lang="en-US" altLang="lv-LV"/>
              <a:pPr/>
              <a:t>2</a:t>
            </a:fld>
            <a:endParaRPr lang="en-US" altLang="lv-LV" dirty="0"/>
          </a:p>
        </p:txBody>
      </p:sp>
    </p:spTree>
    <p:extLst>
      <p:ext uri="{BB962C8B-B14F-4D97-AF65-F5344CB8AC3E}">
        <p14:creationId xmlns:p14="http://schemas.microsoft.com/office/powerpoint/2010/main" val="35670499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latin typeface="+mj-lt"/>
              </a:rPr>
              <a:t>Mājokļu pieejamības izvērtējums</a:t>
            </a:r>
          </a:p>
        </p:txBody>
      </p:sp>
      <p:sp>
        <p:nvSpPr>
          <p:cNvPr id="3" name="Content Placeholder 2"/>
          <p:cNvSpPr>
            <a:spLocks noGrp="1"/>
          </p:cNvSpPr>
          <p:nvPr>
            <p:ph idx="1"/>
          </p:nvPr>
        </p:nvSpPr>
        <p:spPr>
          <a:xfrm>
            <a:off x="371789" y="1752600"/>
            <a:ext cx="8315011" cy="4373573"/>
          </a:xfrm>
        </p:spPr>
        <p:txBody>
          <a:bodyPr/>
          <a:lstStyle/>
          <a:p>
            <a:r>
              <a:rPr lang="lv-LV" b="1" dirty="0">
                <a:latin typeface="Times New Roman" panose="02020603050405020304" pitchFamily="18" charset="0"/>
                <a:cs typeface="Times New Roman" panose="02020603050405020304" pitchFamily="18" charset="0"/>
              </a:rPr>
              <a:t>Mājokļa pieejamība vērtējama no šādiem aspektiem:</a:t>
            </a:r>
          </a:p>
          <a:p>
            <a:endParaRPr lang="lv-LV" b="1" dirty="0">
              <a:latin typeface="Times New Roman" panose="02020603050405020304" pitchFamily="18" charset="0"/>
              <a:cs typeface="Times New Roman" panose="02020603050405020304" pitchFamily="18" charset="0"/>
            </a:endParaRPr>
          </a:p>
          <a:p>
            <a:pPr marL="514350" indent="-514350">
              <a:buFont typeface="+mj-lt"/>
              <a:buAutoNum type="romanUcPeriod"/>
            </a:pPr>
            <a:r>
              <a:rPr lang="lv-LV" dirty="0">
                <a:latin typeface="Times New Roman" panose="02020603050405020304" pitchFamily="18" charset="0"/>
                <a:cs typeface="Times New Roman" panose="02020603050405020304" pitchFamily="18" charset="0"/>
              </a:rPr>
              <a:t>Īpatsvars izdevumiem par mājokli pret ienākumiem;</a:t>
            </a:r>
          </a:p>
          <a:p>
            <a:pPr marL="514350" indent="-514350">
              <a:buFont typeface="+mj-lt"/>
              <a:buAutoNum type="romanUcPeriod"/>
            </a:pPr>
            <a:r>
              <a:rPr lang="lv-LV" dirty="0">
                <a:latin typeface="Times New Roman" panose="02020603050405020304" pitchFamily="18" charset="0"/>
                <a:cs typeface="Times New Roman" panose="02020603050405020304" pitchFamily="18" charset="0"/>
              </a:rPr>
              <a:t>Mājokļa kvalitāte: 	- mehāniskā stiprība un stabilitāte;</a:t>
            </a:r>
          </a:p>
          <a:p>
            <a:r>
              <a:rPr lang="lv-LV" dirty="0">
                <a:latin typeface="Times New Roman" panose="02020603050405020304" pitchFamily="18" charset="0"/>
                <a:cs typeface="Times New Roman" panose="02020603050405020304" pitchFamily="18" charset="0"/>
              </a:rPr>
              <a:t>			- ugunsdrošība;</a:t>
            </a:r>
          </a:p>
          <a:p>
            <a:r>
              <a:rPr lang="lv-LV" dirty="0">
                <a:latin typeface="Times New Roman" panose="02020603050405020304" pitchFamily="18" charset="0"/>
                <a:cs typeface="Times New Roman" panose="02020603050405020304" pitchFamily="18" charset="0"/>
              </a:rPr>
              <a:t>			- higiēna, nekaitīgums, vides aizsardzība;</a:t>
            </a:r>
          </a:p>
          <a:p>
            <a:r>
              <a:rPr lang="lv-LV" dirty="0">
                <a:latin typeface="Times New Roman" panose="02020603050405020304" pitchFamily="18" charset="0"/>
                <a:cs typeface="Times New Roman" panose="02020603050405020304" pitchFamily="18" charset="0"/>
              </a:rPr>
              <a:t>			- lietošanas drošība un vides pieejamība;</a:t>
            </a:r>
          </a:p>
          <a:p>
            <a:r>
              <a:rPr lang="lv-LV" dirty="0">
                <a:latin typeface="Times New Roman" panose="02020603050405020304" pitchFamily="18" charset="0"/>
                <a:cs typeface="Times New Roman" panose="02020603050405020304" pitchFamily="18" charset="0"/>
              </a:rPr>
              <a:t>			- akustika;</a:t>
            </a:r>
          </a:p>
          <a:p>
            <a:r>
              <a:rPr lang="lv-LV" dirty="0">
                <a:latin typeface="Times New Roman" panose="02020603050405020304" pitchFamily="18" charset="0"/>
                <a:cs typeface="Times New Roman" panose="02020603050405020304" pitchFamily="18" charset="0"/>
              </a:rPr>
              <a:t>			- energoefektivitāte.</a:t>
            </a:r>
          </a:p>
          <a:p>
            <a:r>
              <a:rPr lang="lv-LV" dirty="0">
                <a:latin typeface="Times New Roman" panose="02020603050405020304" pitchFamily="18" charset="0"/>
                <a:cs typeface="Times New Roman" panose="02020603050405020304" pitchFamily="18" charset="0"/>
              </a:rPr>
              <a:t>III. Mājokļa attālums līdz darba vietai un publiskiem pakalpojumiem.</a:t>
            </a:r>
          </a:p>
        </p:txBody>
      </p:sp>
      <p:sp>
        <p:nvSpPr>
          <p:cNvPr id="6" name="Slide Number Placeholder 5"/>
          <p:cNvSpPr>
            <a:spLocks noGrp="1"/>
          </p:cNvSpPr>
          <p:nvPr>
            <p:ph type="sldNum" sz="quarter" idx="13"/>
          </p:nvPr>
        </p:nvSpPr>
        <p:spPr>
          <a:xfrm>
            <a:off x="8406581" y="6324600"/>
            <a:ext cx="432619" cy="304800"/>
          </a:xfrm>
        </p:spPr>
        <p:txBody>
          <a:bodyPr/>
          <a:lstStyle/>
          <a:p>
            <a:fld id="{F2C0D016-9A93-4D33-9255-09B9471B6317}" type="slidenum">
              <a:rPr lang="en-US" altLang="lv-LV" smtClean="0"/>
              <a:pPr/>
              <a:t>20</a:t>
            </a:fld>
            <a:endParaRPr lang="en-US" altLang="lv-LV" dirty="0"/>
          </a:p>
        </p:txBody>
      </p:sp>
    </p:spTree>
    <p:extLst>
      <p:ext uri="{BB962C8B-B14F-4D97-AF65-F5344CB8AC3E}">
        <p14:creationId xmlns:p14="http://schemas.microsoft.com/office/powerpoint/2010/main" val="3934027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6695" y="381000"/>
            <a:ext cx="6681019" cy="1036642"/>
          </a:xfrm>
        </p:spPr>
        <p:txBody>
          <a:bodyPr>
            <a:normAutofit fontScale="90000"/>
          </a:bodyPr>
          <a:lstStyle/>
          <a:p>
            <a:pPr algn="just"/>
            <a:r>
              <a:rPr lang="lv-LV" sz="3200" dirty="0">
                <a:latin typeface="+mj-lt"/>
              </a:rPr>
              <a:t>Mājokļu pieejamības </a:t>
            </a:r>
            <a:r>
              <a:rPr lang="lv-LV" sz="3200" dirty="0" err="1">
                <a:latin typeface="+mj-lt"/>
              </a:rPr>
              <a:t>izvērtējums</a:t>
            </a:r>
            <a:r>
              <a:rPr lang="lv-LV" sz="3200" dirty="0">
                <a:latin typeface="+mj-lt"/>
              </a:rPr>
              <a:t> no ienākumu aspekta</a:t>
            </a:r>
          </a:p>
        </p:txBody>
      </p:sp>
      <p:sp>
        <p:nvSpPr>
          <p:cNvPr id="3" name="Content Placeholder 2"/>
          <p:cNvSpPr>
            <a:spLocks noGrp="1"/>
          </p:cNvSpPr>
          <p:nvPr>
            <p:ph idx="1"/>
          </p:nvPr>
        </p:nvSpPr>
        <p:spPr>
          <a:xfrm>
            <a:off x="612396" y="1417642"/>
            <a:ext cx="8074404" cy="4708531"/>
          </a:xfrm>
        </p:spPr>
        <p:txBody>
          <a:bodyPr>
            <a:normAutofit lnSpcReduction="10000"/>
          </a:bodyPr>
          <a:lstStyle/>
          <a:p>
            <a:pPr marL="285750" indent="-285750" algn="just">
              <a:buFont typeface="Wingdings" panose="05000000000000000000" pitchFamily="2" charset="2"/>
              <a:buChar char="Ø"/>
            </a:pPr>
            <a:endParaRPr lang="lv-LV" dirty="0"/>
          </a:p>
          <a:p>
            <a:pPr algn="just"/>
            <a:r>
              <a:rPr lang="lv-LV" dirty="0">
                <a:latin typeface="+mj-lt"/>
              </a:rPr>
              <a:t>Izdevumiem par mājokli (t.sk. komunālie maksājumi) nevajadzētu pārsniegt 25% no mājsaimniecības kopējiem neto ienākumiem</a:t>
            </a:r>
          </a:p>
          <a:p>
            <a:pPr marL="285750" indent="-285750" algn="just">
              <a:buFont typeface="Wingdings" panose="05000000000000000000" pitchFamily="2" charset="2"/>
              <a:buChar char="Ø"/>
            </a:pPr>
            <a:endParaRPr lang="lv-LV" sz="1800" dirty="0"/>
          </a:p>
          <a:p>
            <a:pPr algn="just"/>
            <a:r>
              <a:rPr lang="lv-LV" sz="1800" b="1" dirty="0">
                <a:latin typeface="+mj-lt"/>
              </a:rPr>
              <a:t>32% personu oficiāli saņem no 275 </a:t>
            </a:r>
            <a:r>
              <a:rPr lang="lv-LV" sz="1800" b="1" i="1" dirty="0" err="1">
                <a:latin typeface="+mj-lt"/>
              </a:rPr>
              <a:t>euro</a:t>
            </a:r>
            <a:r>
              <a:rPr lang="lv-LV" sz="1800" b="1" i="1" dirty="0"/>
              <a:t> </a:t>
            </a:r>
            <a:r>
              <a:rPr lang="lv-LV" sz="1800" b="1" dirty="0">
                <a:latin typeface="+mj-lt"/>
              </a:rPr>
              <a:t>līdz 496 </a:t>
            </a:r>
            <a:r>
              <a:rPr lang="lv-LV" sz="1800" b="1" i="1" dirty="0" err="1">
                <a:latin typeface="+mj-lt"/>
              </a:rPr>
              <a:t>euro</a:t>
            </a:r>
            <a:r>
              <a:rPr lang="lv-LV" sz="1800" b="1" dirty="0">
                <a:latin typeface="+mj-lt"/>
              </a:rPr>
              <a:t> (neto) - atbalsts nepieciešams:</a:t>
            </a:r>
          </a:p>
          <a:p>
            <a:pPr marL="285750" indent="-285750" algn="just">
              <a:buFont typeface="Wingdings" panose="05000000000000000000" pitchFamily="2" charset="2"/>
              <a:buChar char="§"/>
            </a:pPr>
            <a:r>
              <a:rPr lang="lv-LV" sz="1800" dirty="0">
                <a:latin typeface="+mj-lt"/>
              </a:rPr>
              <a:t>personai, kuras izdevumi par mājokli pārsniedz no 68 līdz 124 </a:t>
            </a:r>
            <a:r>
              <a:rPr lang="lv-LV" sz="1800" i="1" dirty="0" err="1">
                <a:latin typeface="+mj-lt"/>
              </a:rPr>
              <a:t>euro</a:t>
            </a:r>
            <a:r>
              <a:rPr lang="lv-LV" sz="1800" i="1" dirty="0">
                <a:latin typeface="+mj-lt"/>
              </a:rPr>
              <a:t>;</a:t>
            </a:r>
          </a:p>
          <a:p>
            <a:pPr marL="285750" indent="-285750" algn="just">
              <a:buFont typeface="Wingdings" panose="05000000000000000000" pitchFamily="2" charset="2"/>
              <a:buChar char="§"/>
            </a:pPr>
            <a:r>
              <a:rPr lang="lv-LV" sz="1800" dirty="0">
                <a:latin typeface="+mj-lt"/>
              </a:rPr>
              <a:t>2 personām (pieaugušie, kas pelna), kuru izdevumi pārsniedz no 137 </a:t>
            </a:r>
            <a:r>
              <a:rPr lang="lv-LV" sz="1800" i="1" dirty="0" err="1">
                <a:latin typeface="+mn-lt"/>
              </a:rPr>
              <a:t>euro</a:t>
            </a:r>
            <a:r>
              <a:rPr lang="lv-LV" sz="1800" i="1" dirty="0"/>
              <a:t> </a:t>
            </a:r>
            <a:r>
              <a:rPr lang="lv-LV" sz="1800" dirty="0">
                <a:latin typeface="+mj-lt"/>
              </a:rPr>
              <a:t>līdz 248 </a:t>
            </a:r>
            <a:r>
              <a:rPr lang="lv-LV" sz="1800" i="1" dirty="0" err="1">
                <a:latin typeface="+mj-lt"/>
              </a:rPr>
              <a:t>euro</a:t>
            </a:r>
            <a:endParaRPr lang="lv-LV" sz="1800" i="1" dirty="0">
              <a:latin typeface="+mj-lt"/>
            </a:endParaRPr>
          </a:p>
          <a:p>
            <a:pPr algn="just"/>
            <a:endParaRPr lang="lv-LV" sz="1800" i="1" dirty="0">
              <a:latin typeface="+mj-lt"/>
            </a:endParaRPr>
          </a:p>
          <a:p>
            <a:pPr algn="just"/>
            <a:r>
              <a:rPr lang="lv-LV" sz="1800" b="1" dirty="0">
                <a:latin typeface="+mj-lt"/>
              </a:rPr>
              <a:t>28% personu oficiāli saņem no 496 </a:t>
            </a:r>
            <a:r>
              <a:rPr lang="lv-LV" sz="1800" b="1" i="1" dirty="0" err="1">
                <a:latin typeface="+mj-lt"/>
              </a:rPr>
              <a:t>euro</a:t>
            </a:r>
            <a:r>
              <a:rPr lang="lv-LV" sz="1800" b="1" dirty="0">
                <a:latin typeface="+mj-lt"/>
              </a:rPr>
              <a:t> līdz 978 </a:t>
            </a:r>
            <a:r>
              <a:rPr lang="lv-LV" sz="1800" b="1" i="1" dirty="0" err="1">
                <a:latin typeface="+mj-lt"/>
              </a:rPr>
              <a:t>euro</a:t>
            </a:r>
            <a:r>
              <a:rPr lang="lv-LV" sz="1800" b="1" dirty="0">
                <a:latin typeface="+mj-lt"/>
              </a:rPr>
              <a:t> (neto) - atbalsts nepieciešams:</a:t>
            </a:r>
          </a:p>
          <a:p>
            <a:pPr marL="285750" indent="-285750" algn="just">
              <a:buFont typeface="Wingdings" panose="05000000000000000000" pitchFamily="2" charset="2"/>
              <a:buChar char="§"/>
            </a:pPr>
            <a:r>
              <a:rPr lang="lv-LV" sz="1800" dirty="0">
                <a:latin typeface="+mj-lt"/>
              </a:rPr>
              <a:t>personai, kuras izdevumi par mājokli pārsniedz no 124</a:t>
            </a:r>
            <a:r>
              <a:rPr lang="lv-LV" sz="1800" i="1" dirty="0"/>
              <a:t> </a:t>
            </a:r>
            <a:r>
              <a:rPr lang="lv-LV" sz="1800" i="1" dirty="0" err="1">
                <a:latin typeface="+mj-lt"/>
              </a:rPr>
              <a:t>euro</a:t>
            </a:r>
            <a:r>
              <a:rPr lang="lv-LV" sz="1800" dirty="0">
                <a:latin typeface="+mj-lt"/>
              </a:rPr>
              <a:t> līdz 248 </a:t>
            </a:r>
            <a:r>
              <a:rPr lang="lv-LV" sz="1800" i="1" dirty="0" err="1">
                <a:latin typeface="+mj-lt"/>
              </a:rPr>
              <a:t>euro</a:t>
            </a:r>
            <a:r>
              <a:rPr lang="lv-LV" sz="1800" dirty="0">
                <a:latin typeface="+mj-lt"/>
              </a:rPr>
              <a:t>;</a:t>
            </a:r>
          </a:p>
          <a:p>
            <a:pPr marL="285750" indent="-285750" algn="just">
              <a:buFont typeface="Wingdings" panose="05000000000000000000" pitchFamily="2" charset="2"/>
              <a:buChar char="§"/>
            </a:pPr>
            <a:r>
              <a:rPr lang="lv-LV" sz="1800" dirty="0">
                <a:latin typeface="+mj-lt"/>
              </a:rPr>
              <a:t>2 personām (pieaugušie, kas pelna), kuru izdevumi pārsniedz no 248 </a:t>
            </a:r>
            <a:r>
              <a:rPr lang="lv-LV" sz="1800" i="1" dirty="0" err="1">
                <a:latin typeface="+mj-lt"/>
              </a:rPr>
              <a:t>euro</a:t>
            </a:r>
            <a:r>
              <a:rPr lang="lv-LV" sz="1800" dirty="0">
                <a:latin typeface="+mj-lt"/>
              </a:rPr>
              <a:t> līdz 489 </a:t>
            </a:r>
            <a:r>
              <a:rPr lang="lv-LV" sz="1800" i="1" dirty="0" err="1">
                <a:latin typeface="+mj-lt"/>
              </a:rPr>
              <a:t>euro</a:t>
            </a:r>
            <a:endParaRPr lang="lv-LV" sz="1800" i="1" dirty="0">
              <a:latin typeface="+mj-lt"/>
            </a:endParaRPr>
          </a:p>
          <a:p>
            <a:pPr algn="just"/>
            <a:endParaRPr lang="lv-LV" sz="1800" i="1" dirty="0">
              <a:latin typeface="+mj-lt"/>
            </a:endParaRPr>
          </a:p>
          <a:p>
            <a:pPr algn="just"/>
            <a:endParaRPr lang="lv-LV" sz="1800" i="1" dirty="0">
              <a:latin typeface="+mj-lt"/>
            </a:endParaRPr>
          </a:p>
          <a:p>
            <a:pPr algn="just"/>
            <a:endParaRPr lang="lv-LV" i="1" dirty="0">
              <a:latin typeface="+mj-lt"/>
            </a:endParaRPr>
          </a:p>
        </p:txBody>
      </p:sp>
      <p:sp>
        <p:nvSpPr>
          <p:cNvPr id="6" name="Slide Number Placeholder 5"/>
          <p:cNvSpPr>
            <a:spLocks noGrp="1"/>
          </p:cNvSpPr>
          <p:nvPr>
            <p:ph type="sldNum" sz="quarter" idx="13"/>
          </p:nvPr>
        </p:nvSpPr>
        <p:spPr>
          <a:xfrm>
            <a:off x="8447714" y="6324600"/>
            <a:ext cx="391486" cy="304800"/>
          </a:xfrm>
        </p:spPr>
        <p:txBody>
          <a:bodyPr/>
          <a:lstStyle/>
          <a:p>
            <a:fld id="{0E466ADA-D24F-4538-A237-D6F0255529BA}" type="slidenum">
              <a:rPr lang="en-US" altLang="lv-LV" smtClean="0"/>
              <a:pPr/>
              <a:t>21</a:t>
            </a:fld>
            <a:endParaRPr lang="en-US" altLang="lv-LV"/>
          </a:p>
        </p:txBody>
      </p:sp>
    </p:spTree>
    <p:extLst>
      <p:ext uri="{BB962C8B-B14F-4D97-AF65-F5344CB8AC3E}">
        <p14:creationId xmlns:p14="http://schemas.microsoft.com/office/powerpoint/2010/main" val="23932027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9986" y="367717"/>
            <a:ext cx="6096000" cy="1036642"/>
          </a:xfrm>
        </p:spPr>
        <p:txBody>
          <a:bodyPr>
            <a:normAutofit/>
          </a:bodyPr>
          <a:lstStyle/>
          <a:p>
            <a:pPr algn="just"/>
            <a:r>
              <a:rPr lang="lv-LV" dirty="0">
                <a:latin typeface="+mj-lt"/>
              </a:rPr>
              <a:t>Daudzdzīvokļu īres mājas izmaksas bez atbalsta nosacījumiem</a:t>
            </a:r>
          </a:p>
        </p:txBody>
      </p:sp>
      <p:sp>
        <p:nvSpPr>
          <p:cNvPr id="6" name="Slide Number Placeholder 5"/>
          <p:cNvSpPr>
            <a:spLocks noGrp="1"/>
          </p:cNvSpPr>
          <p:nvPr>
            <p:ph type="sldNum" sz="quarter" idx="13"/>
          </p:nvPr>
        </p:nvSpPr>
        <p:spPr>
          <a:xfrm>
            <a:off x="8414158" y="6324600"/>
            <a:ext cx="425042" cy="304800"/>
          </a:xfrm>
        </p:spPr>
        <p:txBody>
          <a:bodyPr/>
          <a:lstStyle/>
          <a:p>
            <a:fld id="{0E466ADA-D24F-4538-A237-D6F0255529BA}" type="slidenum">
              <a:rPr lang="en-US" altLang="lv-LV" smtClean="0"/>
              <a:pPr/>
              <a:t>22</a:t>
            </a:fld>
            <a:endParaRPr lang="en-US" altLang="lv-LV" dirty="0"/>
          </a:p>
        </p:txBody>
      </p:sp>
      <p:sp>
        <p:nvSpPr>
          <p:cNvPr id="7" name="Rectangle 6"/>
          <p:cNvSpPr/>
          <p:nvPr/>
        </p:nvSpPr>
        <p:spPr>
          <a:xfrm>
            <a:off x="436228" y="5983069"/>
            <a:ext cx="7499758" cy="646331"/>
          </a:xfrm>
          <a:prstGeom prst="rect">
            <a:avLst/>
          </a:prstGeom>
        </p:spPr>
        <p:txBody>
          <a:bodyPr wrap="square">
            <a:spAutoFit/>
          </a:bodyPr>
          <a:lstStyle/>
          <a:p>
            <a:pPr marL="762000" lvl="1" indent="0" algn="just">
              <a:spcAft>
                <a:spcPts val="600"/>
              </a:spcAft>
            </a:pPr>
            <a:r>
              <a:rPr lang="lv-LV" sz="1800" dirty="0"/>
              <a:t>Īres maksa m</a:t>
            </a:r>
            <a:r>
              <a:rPr lang="lv-LV" sz="1800" baseline="30000" dirty="0"/>
              <a:t>2</a:t>
            </a:r>
            <a:r>
              <a:rPr lang="lv-LV" sz="1800" dirty="0"/>
              <a:t> – 6,2 </a:t>
            </a:r>
            <a:r>
              <a:rPr lang="lv-LV" sz="1800" i="1" dirty="0" err="1"/>
              <a:t>euro</a:t>
            </a:r>
            <a:r>
              <a:rPr lang="lv-LV" sz="1800" dirty="0"/>
              <a:t>, ikmēneša īres maksa (bez komunālajiem pakalpojumiem) – 310 </a:t>
            </a:r>
            <a:r>
              <a:rPr lang="lv-LV" sz="1800" i="1" dirty="0" err="1"/>
              <a:t>euro</a:t>
            </a:r>
            <a:r>
              <a:rPr lang="lv-LV" sz="1800" dirty="0"/>
              <a:t>. </a:t>
            </a:r>
          </a:p>
        </p:txBody>
      </p:sp>
      <p:pic>
        <p:nvPicPr>
          <p:cNvPr id="8" name="Picture 7"/>
          <p:cNvPicPr>
            <a:picLocks noChangeAspect="1"/>
          </p:cNvPicPr>
          <p:nvPr/>
        </p:nvPicPr>
        <p:blipFill>
          <a:blip r:embed="rId2"/>
          <a:stretch>
            <a:fillRect/>
          </a:stretch>
        </p:blipFill>
        <p:spPr>
          <a:xfrm>
            <a:off x="1233488" y="1323925"/>
            <a:ext cx="6425662" cy="4381550"/>
          </a:xfrm>
          <a:prstGeom prst="rect">
            <a:avLst/>
          </a:prstGeom>
        </p:spPr>
      </p:pic>
    </p:spTree>
    <p:extLst>
      <p:ext uri="{BB962C8B-B14F-4D97-AF65-F5344CB8AC3E}">
        <p14:creationId xmlns:p14="http://schemas.microsoft.com/office/powerpoint/2010/main" val="2598276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9416" y="381000"/>
            <a:ext cx="6617384" cy="1036642"/>
          </a:xfrm>
        </p:spPr>
        <p:txBody>
          <a:bodyPr>
            <a:normAutofit/>
          </a:bodyPr>
          <a:lstStyle/>
          <a:p>
            <a:r>
              <a:rPr lang="lv-LV" dirty="0">
                <a:latin typeface="+mn-lt"/>
              </a:rPr>
              <a:t>Daudzdzīvokļu īres mājas izmaksas ar atbalsta nosacījumiem</a:t>
            </a:r>
          </a:p>
        </p:txBody>
      </p:sp>
      <p:sp>
        <p:nvSpPr>
          <p:cNvPr id="6" name="Slide Number Placeholder 5"/>
          <p:cNvSpPr>
            <a:spLocks noGrp="1"/>
          </p:cNvSpPr>
          <p:nvPr>
            <p:ph type="sldNum" sz="quarter" idx="13"/>
          </p:nvPr>
        </p:nvSpPr>
        <p:spPr>
          <a:xfrm>
            <a:off x="8405769" y="6324600"/>
            <a:ext cx="433431" cy="304800"/>
          </a:xfrm>
        </p:spPr>
        <p:txBody>
          <a:bodyPr/>
          <a:lstStyle/>
          <a:p>
            <a:fld id="{F2C0D016-9A93-4D33-9255-09B9471B6317}" type="slidenum">
              <a:rPr lang="en-US" altLang="lv-LV" smtClean="0"/>
              <a:pPr/>
              <a:t>23</a:t>
            </a:fld>
            <a:endParaRPr lang="en-US" altLang="lv-LV" dirty="0"/>
          </a:p>
        </p:txBody>
      </p:sp>
      <p:pic>
        <p:nvPicPr>
          <p:cNvPr id="7" name="Picture 6"/>
          <p:cNvPicPr>
            <a:picLocks noChangeAspect="1"/>
          </p:cNvPicPr>
          <p:nvPr/>
        </p:nvPicPr>
        <p:blipFill>
          <a:blip r:embed="rId2"/>
          <a:stretch>
            <a:fillRect/>
          </a:stretch>
        </p:blipFill>
        <p:spPr>
          <a:xfrm>
            <a:off x="2069416" y="1628482"/>
            <a:ext cx="6008484" cy="4099405"/>
          </a:xfrm>
          <a:prstGeom prst="rect">
            <a:avLst/>
          </a:prstGeom>
        </p:spPr>
      </p:pic>
      <p:sp>
        <p:nvSpPr>
          <p:cNvPr id="8" name="Oval 7"/>
          <p:cNvSpPr/>
          <p:nvPr/>
        </p:nvSpPr>
        <p:spPr>
          <a:xfrm flipV="1">
            <a:off x="4612263" y="4120007"/>
            <a:ext cx="922789" cy="131090"/>
          </a:xfrm>
          <a:prstGeom prst="ellipse">
            <a:avLst/>
          </a:prstGeom>
          <a:solidFill>
            <a:schemeClr val="accent1">
              <a:alpha val="7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9" name="Oval 8"/>
          <p:cNvSpPr/>
          <p:nvPr/>
        </p:nvSpPr>
        <p:spPr>
          <a:xfrm flipV="1">
            <a:off x="7267662" y="2951261"/>
            <a:ext cx="922789" cy="131090"/>
          </a:xfrm>
          <a:prstGeom prst="ellipse">
            <a:avLst/>
          </a:prstGeom>
          <a:solidFill>
            <a:schemeClr val="accent1">
              <a:alpha val="7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0" name="Oval 9"/>
          <p:cNvSpPr/>
          <p:nvPr/>
        </p:nvSpPr>
        <p:spPr>
          <a:xfrm flipV="1">
            <a:off x="7267662" y="3228210"/>
            <a:ext cx="922789" cy="131090"/>
          </a:xfrm>
          <a:prstGeom prst="ellipse">
            <a:avLst/>
          </a:prstGeom>
          <a:solidFill>
            <a:schemeClr val="accent1">
              <a:alpha val="7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1" name="Oval 10"/>
          <p:cNvSpPr/>
          <p:nvPr/>
        </p:nvSpPr>
        <p:spPr>
          <a:xfrm flipV="1">
            <a:off x="7267662" y="3089735"/>
            <a:ext cx="922789" cy="131090"/>
          </a:xfrm>
          <a:prstGeom prst="ellipse">
            <a:avLst/>
          </a:prstGeom>
          <a:solidFill>
            <a:schemeClr val="accent1">
              <a:alpha val="7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2" name="Rectangle 11"/>
          <p:cNvSpPr/>
          <p:nvPr/>
        </p:nvSpPr>
        <p:spPr>
          <a:xfrm>
            <a:off x="1126921" y="5860769"/>
            <a:ext cx="7499758" cy="646331"/>
          </a:xfrm>
          <a:prstGeom prst="rect">
            <a:avLst/>
          </a:prstGeom>
        </p:spPr>
        <p:txBody>
          <a:bodyPr wrap="square">
            <a:spAutoFit/>
          </a:bodyPr>
          <a:lstStyle/>
          <a:p>
            <a:pPr marL="762000" lvl="1" indent="0" algn="just">
              <a:spcAft>
                <a:spcPts val="600"/>
              </a:spcAft>
            </a:pPr>
            <a:r>
              <a:rPr lang="lv-LV" sz="1800" dirty="0"/>
              <a:t>Īres maksa m</a:t>
            </a:r>
            <a:r>
              <a:rPr lang="lv-LV" sz="1800" baseline="30000" dirty="0"/>
              <a:t>2</a:t>
            </a:r>
            <a:r>
              <a:rPr lang="lv-LV" sz="1800" dirty="0"/>
              <a:t> – 3,54 </a:t>
            </a:r>
            <a:r>
              <a:rPr lang="lv-LV" sz="1800" i="1" dirty="0" err="1"/>
              <a:t>euro</a:t>
            </a:r>
            <a:r>
              <a:rPr lang="lv-LV" sz="1800" dirty="0"/>
              <a:t>, ikmēneša īres maksa (bez komunālajiem pakalpojumiem) – 177 </a:t>
            </a:r>
            <a:r>
              <a:rPr lang="lv-LV" sz="1800" i="1" dirty="0" err="1"/>
              <a:t>euro</a:t>
            </a:r>
            <a:r>
              <a:rPr lang="lv-LV" sz="1800" dirty="0"/>
              <a:t>. </a:t>
            </a:r>
          </a:p>
        </p:txBody>
      </p:sp>
    </p:spTree>
    <p:extLst>
      <p:ext uri="{BB962C8B-B14F-4D97-AF65-F5344CB8AC3E}">
        <p14:creationId xmlns:p14="http://schemas.microsoft.com/office/powerpoint/2010/main" val="37492801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latin typeface="+mj-lt"/>
              </a:rPr>
              <a:t>Iespējamie atbalsta instrumenti mājokļa pieejamības nodrošināšanai</a:t>
            </a:r>
          </a:p>
        </p:txBody>
      </p:sp>
      <p:sp>
        <p:nvSpPr>
          <p:cNvPr id="3" name="Content Placeholder 2"/>
          <p:cNvSpPr>
            <a:spLocks noGrp="1"/>
          </p:cNvSpPr>
          <p:nvPr>
            <p:ph idx="1"/>
          </p:nvPr>
        </p:nvSpPr>
        <p:spPr>
          <a:xfrm>
            <a:off x="493486" y="1752600"/>
            <a:ext cx="8193314" cy="4373573"/>
          </a:xfrm>
        </p:spPr>
        <p:txBody>
          <a:bodyPr>
            <a:normAutofit fontScale="85000" lnSpcReduction="20000"/>
          </a:bodyPr>
          <a:lstStyle/>
          <a:p>
            <a:pPr marL="274638">
              <a:spcBef>
                <a:spcPts val="1200"/>
              </a:spcBef>
              <a:spcAft>
                <a:spcPts val="600"/>
              </a:spcAft>
            </a:pPr>
            <a:r>
              <a:rPr lang="lv-LV" sz="2600" b="1" dirty="0">
                <a:latin typeface="+mj-lt"/>
              </a:rPr>
              <a:t>Potenciālie atbalsta instrumenti:</a:t>
            </a:r>
          </a:p>
          <a:p>
            <a:pPr marL="617538" indent="-342900">
              <a:spcBef>
                <a:spcPts val="1200"/>
              </a:spcBef>
              <a:spcAft>
                <a:spcPts val="600"/>
              </a:spcAft>
              <a:buFont typeface="Arial" panose="020B0604020202020204" pitchFamily="34" charset="0"/>
              <a:buChar char="•"/>
            </a:pPr>
            <a:r>
              <a:rPr lang="lv-LV" dirty="0">
                <a:latin typeface="+mj-lt"/>
              </a:rPr>
              <a:t>Ilgtermiņa aizdevums īres ēku būvniecībai (Valsts kase), </a:t>
            </a:r>
            <a:r>
              <a:rPr lang="lv-LV" b="1" i="1" u="sng" dirty="0">
                <a:latin typeface="+mj-lt"/>
              </a:rPr>
              <a:t>palielinot pašvaldības maksimālo slieksni saistību apjomam pret plānotiem pamatbudžeta ieņēmumiem </a:t>
            </a:r>
            <a:r>
              <a:rPr lang="lv-LV" dirty="0">
                <a:latin typeface="+mj-lt"/>
              </a:rPr>
              <a:t>tieši dzīvojamā fonda izveidei vai atjaunošanai</a:t>
            </a:r>
          </a:p>
          <a:p>
            <a:pPr marL="617538" indent="-342900">
              <a:spcBef>
                <a:spcPts val="1200"/>
              </a:spcBef>
              <a:spcAft>
                <a:spcPts val="600"/>
              </a:spcAft>
              <a:buFont typeface="Arial" panose="020B0604020202020204" pitchFamily="34" charset="0"/>
              <a:buChar char="•"/>
            </a:pPr>
            <a:r>
              <a:rPr lang="lv-LV" dirty="0">
                <a:latin typeface="+mj-lt"/>
              </a:rPr>
              <a:t>Nenodrošināts aizdevums īres namu būvēšanai – 20% no īres mājas būvniecības  izmaksām</a:t>
            </a:r>
          </a:p>
          <a:p>
            <a:pPr marL="617538" indent="-342900">
              <a:spcBef>
                <a:spcPts val="1200"/>
              </a:spcBef>
              <a:spcAft>
                <a:spcPts val="600"/>
              </a:spcAft>
              <a:buFont typeface="Arial" panose="020B0604020202020204" pitchFamily="34" charset="0"/>
              <a:buChar char="•"/>
            </a:pPr>
            <a:r>
              <a:rPr lang="lv-LV" dirty="0">
                <a:latin typeface="+mj-lt"/>
              </a:rPr>
              <a:t>10% grants īres namu būvēšanai</a:t>
            </a:r>
          </a:p>
          <a:p>
            <a:pPr marL="617538" indent="-342900">
              <a:spcBef>
                <a:spcPts val="1200"/>
              </a:spcBef>
              <a:spcAft>
                <a:spcPts val="600"/>
              </a:spcAft>
              <a:buFont typeface="Arial" panose="020B0604020202020204" pitchFamily="34" charset="0"/>
              <a:buChar char="•"/>
            </a:pPr>
            <a:r>
              <a:rPr lang="lv-LV" dirty="0">
                <a:latin typeface="+mj-lt"/>
              </a:rPr>
              <a:t>Ilgtermiņa izdevums īres namu atjaunošanai vai pārbūvei</a:t>
            </a:r>
          </a:p>
          <a:p>
            <a:pPr marL="617538" indent="-342900">
              <a:spcBef>
                <a:spcPts val="1200"/>
              </a:spcBef>
              <a:spcAft>
                <a:spcPts val="600"/>
              </a:spcAft>
              <a:buFont typeface="Arial" panose="020B0604020202020204" pitchFamily="34" charset="0"/>
              <a:buChar char="•"/>
            </a:pPr>
            <a:r>
              <a:rPr lang="lv-LV" dirty="0">
                <a:latin typeface="+mj-lt"/>
              </a:rPr>
              <a:t>Likumā par Iedzīvotāju ienākuma nodokli, paredzēt, ka no </a:t>
            </a:r>
            <a:r>
              <a:rPr lang="lv-LV" b="1" i="1" u="sng" dirty="0">
                <a:latin typeface="+mj-lt"/>
              </a:rPr>
              <a:t>maksātāja ienākumiem, par kuriem maksā algas nodokli, izslēdz ēku atjaunošanas un pārbūves izdevumus </a:t>
            </a:r>
            <a:r>
              <a:rPr lang="lv-LV" dirty="0">
                <a:latin typeface="+mj-lt"/>
              </a:rPr>
              <a:t>50% apmērā līdz 2000 EUR gadā</a:t>
            </a:r>
          </a:p>
          <a:p>
            <a:pPr marL="617538" indent="-342900">
              <a:spcBef>
                <a:spcPts val="1200"/>
              </a:spcBef>
              <a:spcAft>
                <a:spcPts val="600"/>
              </a:spcAft>
              <a:buFont typeface="Arial" panose="020B0604020202020204" pitchFamily="34" charset="0"/>
              <a:buChar char="•"/>
            </a:pPr>
            <a:r>
              <a:rPr lang="lv-LV" dirty="0">
                <a:latin typeface="+mj-lt"/>
              </a:rPr>
              <a:t>Nekustamā īpašuma nodokļa atlaides ēku atjaunošanas gadījumā</a:t>
            </a:r>
          </a:p>
          <a:p>
            <a:endParaRPr lang="lv-LV" altLang="lv-LV" dirty="0">
              <a:latin typeface="Verdana"/>
              <a:cs typeface="Verdana"/>
            </a:endParaRPr>
          </a:p>
          <a:p>
            <a:endParaRPr lang="lv-LV" dirty="0"/>
          </a:p>
        </p:txBody>
      </p:sp>
      <p:sp>
        <p:nvSpPr>
          <p:cNvPr id="6" name="Slide Number Placeholder 5"/>
          <p:cNvSpPr>
            <a:spLocks noGrp="1"/>
          </p:cNvSpPr>
          <p:nvPr>
            <p:ph type="sldNum" sz="quarter" idx="13"/>
          </p:nvPr>
        </p:nvSpPr>
        <p:spPr>
          <a:xfrm>
            <a:off x="8433995" y="6324600"/>
            <a:ext cx="405205" cy="304800"/>
          </a:xfrm>
        </p:spPr>
        <p:txBody>
          <a:bodyPr/>
          <a:lstStyle/>
          <a:p>
            <a:fld id="{0E466ADA-D24F-4538-A237-D6F0255529BA}" type="slidenum">
              <a:rPr lang="en-US" altLang="lv-LV" smtClean="0"/>
              <a:pPr/>
              <a:t>24</a:t>
            </a:fld>
            <a:endParaRPr lang="en-US" altLang="lv-LV"/>
          </a:p>
        </p:txBody>
      </p:sp>
    </p:spTree>
    <p:extLst>
      <p:ext uri="{BB962C8B-B14F-4D97-AF65-F5344CB8AC3E}">
        <p14:creationId xmlns:p14="http://schemas.microsoft.com/office/powerpoint/2010/main" val="2612197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1"/>
          <p:cNvSpPr>
            <a:spLocks noGrp="1"/>
          </p:cNvSpPr>
          <p:nvPr>
            <p:ph type="body" sz="quarter" idx="10"/>
          </p:nvPr>
        </p:nvSpPr>
        <p:spPr>
          <a:xfrm>
            <a:off x="685800" y="3479800"/>
            <a:ext cx="7772400" cy="1422400"/>
          </a:xfrm>
        </p:spPr>
        <p:txBody>
          <a:bodyPr/>
          <a:lstStyle/>
          <a:p>
            <a:pPr eaLnBrk="1" hangingPunct="1">
              <a:spcBef>
                <a:spcPct val="0"/>
              </a:spcBef>
              <a:spcAft>
                <a:spcPts val="600"/>
              </a:spcAft>
            </a:pPr>
            <a:r>
              <a:rPr lang="lv-LV" altLang="lv-LV" sz="4400" b="1" dirty="0">
                <a:solidFill>
                  <a:srgbClr val="228B9D"/>
                </a:solidFill>
                <a:latin typeface="+mj-lt"/>
              </a:rPr>
              <a:t>Paldies!</a:t>
            </a:r>
          </a:p>
          <a:p>
            <a:pPr eaLnBrk="1" hangingPunct="1">
              <a:spcBef>
                <a:spcPct val="0"/>
              </a:spcBef>
              <a:spcAft>
                <a:spcPts val="600"/>
              </a:spcAft>
            </a:pPr>
            <a:endParaRPr lang="lv-LV" altLang="lv-LV" sz="4000" dirty="0">
              <a:ea typeface="ＭＳ Ｐゴシック" panose="020B0600070205080204" pitchFamily="34" charset="-128"/>
            </a:endParaRPr>
          </a:p>
        </p:txBody>
      </p:sp>
      <p:sp>
        <p:nvSpPr>
          <p:cNvPr id="19459" name="Text Placeholder 2"/>
          <p:cNvSpPr>
            <a:spLocks noGrp="1"/>
          </p:cNvSpPr>
          <p:nvPr>
            <p:ph type="body" sz="quarter" idx="11"/>
          </p:nvPr>
        </p:nvSpPr>
        <p:spPr>
          <a:xfrm>
            <a:off x="685800" y="4902200"/>
            <a:ext cx="7772400" cy="1643063"/>
          </a:xfrm>
        </p:spPr>
        <p:txBody>
          <a:bodyPr>
            <a:normAutofit fontScale="85000" lnSpcReduction="20000"/>
          </a:bodyPr>
          <a:lstStyle/>
          <a:p>
            <a:pPr eaLnBrk="1" hangingPunct="1">
              <a:lnSpc>
                <a:spcPct val="110000"/>
              </a:lnSpc>
              <a:spcBef>
                <a:spcPct val="0"/>
              </a:spcBef>
              <a:buClr>
                <a:srgbClr val="DAEDA9"/>
              </a:buClr>
              <a:buFont typeface="Arial" charset="0"/>
              <a:buNone/>
              <a:tabLst>
                <a:tab pos="984250" algn="l"/>
              </a:tabLst>
              <a:defRPr/>
            </a:pPr>
            <a:r>
              <a:rPr lang="lv-LV" altLang="lv-LV" b="1" dirty="0"/>
              <a:t>Ekonomikas ministrija</a:t>
            </a:r>
          </a:p>
          <a:p>
            <a:pPr eaLnBrk="1" hangingPunct="1">
              <a:lnSpc>
                <a:spcPct val="110000"/>
              </a:lnSpc>
              <a:spcBef>
                <a:spcPct val="0"/>
              </a:spcBef>
              <a:buClr>
                <a:srgbClr val="DAEDA9"/>
              </a:buClr>
              <a:buFont typeface="Arial" charset="0"/>
              <a:buNone/>
              <a:tabLst>
                <a:tab pos="984250" algn="l"/>
              </a:tabLst>
              <a:defRPr/>
            </a:pPr>
            <a:r>
              <a:rPr lang="lv-LV" altLang="lv-LV" dirty="0"/>
              <a:t>Adrese: Brīvības iela 55, Rīga, LV-1519</a:t>
            </a:r>
            <a:br>
              <a:rPr lang="lv-LV" altLang="lv-LV" dirty="0"/>
            </a:br>
            <a:r>
              <a:rPr lang="lv-LV" altLang="lv-LV" dirty="0"/>
              <a:t>Tālrunis: +371 6 7013 100</a:t>
            </a:r>
            <a:br>
              <a:rPr lang="lv-LV" altLang="lv-LV" dirty="0"/>
            </a:br>
            <a:r>
              <a:rPr lang="lv-LV" altLang="lv-LV" dirty="0"/>
              <a:t>Fakss: +371 6 7280 882</a:t>
            </a:r>
            <a:r>
              <a:rPr lang="lv-LV" altLang="lv-LV" dirty="0">
                <a:solidFill>
                  <a:srgbClr val="005374"/>
                </a:solidFill>
              </a:rPr>
              <a:t/>
            </a:r>
            <a:br>
              <a:rPr lang="lv-LV" altLang="lv-LV" dirty="0">
                <a:solidFill>
                  <a:srgbClr val="005374"/>
                </a:solidFill>
              </a:rPr>
            </a:br>
            <a:r>
              <a:rPr lang="lv-LV" altLang="lv-LV" dirty="0"/>
              <a:t>E-pasts:</a:t>
            </a:r>
            <a:r>
              <a:rPr lang="lv-LV" altLang="lv-LV" dirty="0">
                <a:solidFill>
                  <a:srgbClr val="83D7EA"/>
                </a:solidFill>
              </a:rPr>
              <a:t> </a:t>
            </a:r>
            <a:r>
              <a:rPr lang="lv-LV" altLang="lv-LV" dirty="0" err="1">
                <a:solidFill>
                  <a:srgbClr val="83D7EA"/>
                </a:solidFill>
                <a:hlinkClick r:id="rId3"/>
              </a:rPr>
              <a:t>pasts@em.gov.lv</a:t>
            </a:r>
            <a:endParaRPr lang="lv-LV" altLang="lv-LV" dirty="0">
              <a:solidFill>
                <a:srgbClr val="83D7EA"/>
              </a:solidFill>
            </a:endParaRPr>
          </a:p>
          <a:p>
            <a:pPr eaLnBrk="1" hangingPunct="1">
              <a:lnSpc>
                <a:spcPct val="110000"/>
              </a:lnSpc>
              <a:spcBef>
                <a:spcPct val="0"/>
              </a:spcBef>
              <a:buClr>
                <a:srgbClr val="DAEDA9"/>
              </a:buClr>
              <a:buFont typeface="Arial" charset="0"/>
              <a:buNone/>
              <a:tabLst>
                <a:tab pos="984250" algn="l"/>
              </a:tabLst>
              <a:defRPr/>
            </a:pPr>
            <a:r>
              <a:rPr lang="lv-LV" altLang="lv-LV" dirty="0" err="1"/>
              <a:t>Mājaslapa</a:t>
            </a:r>
            <a:r>
              <a:rPr lang="lv-LV" altLang="lv-LV" dirty="0"/>
              <a:t>:</a:t>
            </a:r>
            <a:r>
              <a:rPr lang="lv-LV" altLang="lv-LV" dirty="0">
                <a:solidFill>
                  <a:srgbClr val="005374"/>
                </a:solidFill>
              </a:rPr>
              <a:t> </a:t>
            </a:r>
            <a:r>
              <a:rPr lang="lv-LV" altLang="lv-LV" dirty="0" err="1">
                <a:solidFill>
                  <a:srgbClr val="005374"/>
                </a:solidFill>
                <a:hlinkClick r:id="rId4"/>
              </a:rPr>
              <a:t>www.em.gov.lv</a:t>
            </a:r>
            <a:endParaRPr lang="lv-LV" altLang="lv-LV" dirty="0">
              <a:solidFill>
                <a:srgbClr val="005374"/>
              </a:solidFill>
            </a:endParaRPr>
          </a:p>
          <a:p>
            <a:pPr eaLnBrk="1" hangingPunct="1">
              <a:lnSpc>
                <a:spcPct val="110000"/>
              </a:lnSpc>
              <a:spcBef>
                <a:spcPct val="0"/>
              </a:spcBef>
              <a:buClr>
                <a:srgbClr val="DAEDA9"/>
              </a:buClr>
              <a:buFont typeface="Arial" charset="0"/>
              <a:buNone/>
              <a:tabLst>
                <a:tab pos="984250" algn="l"/>
              </a:tabLst>
              <a:defRPr/>
            </a:pPr>
            <a:r>
              <a:rPr lang="lv-LV" altLang="lv-LV" dirty="0" err="1"/>
              <a:t>Twitter</a:t>
            </a:r>
            <a:r>
              <a:rPr lang="lv-LV" altLang="lv-LV" dirty="0"/>
              <a:t>: @</a:t>
            </a:r>
            <a:r>
              <a:rPr lang="lv-LV" altLang="lv-LV" dirty="0" err="1"/>
              <a:t>EM_gov_lv</a:t>
            </a:r>
            <a:r>
              <a:rPr lang="lv-LV" altLang="lv-LV" dirty="0"/>
              <a:t>, @</a:t>
            </a:r>
            <a:r>
              <a:rPr lang="lv-LV" altLang="lv-LV" dirty="0" err="1"/>
              <a:t>siltinam</a:t>
            </a:r>
            <a:endParaRPr lang="lv-LV" altLang="lv-LV" dirty="0"/>
          </a:p>
          <a:p>
            <a:pPr eaLnBrk="1" hangingPunct="1">
              <a:lnSpc>
                <a:spcPct val="110000"/>
              </a:lnSpc>
              <a:spcBef>
                <a:spcPct val="0"/>
              </a:spcBef>
              <a:buClr>
                <a:srgbClr val="DAEDA9"/>
              </a:buClr>
              <a:buFont typeface="Arial" charset="0"/>
              <a:buNone/>
              <a:tabLst>
                <a:tab pos="984250" algn="l"/>
              </a:tabLst>
              <a:defRPr/>
            </a:pPr>
            <a:r>
              <a:rPr lang="lv-LV" altLang="lv-LV" dirty="0" err="1"/>
              <a:t>Youtube</a:t>
            </a:r>
            <a:r>
              <a:rPr lang="lv-LV" altLang="lv-LV" dirty="0"/>
              <a:t>: </a:t>
            </a:r>
            <a:r>
              <a:rPr lang="lv-LV" altLang="lv-LV" u="sng" dirty="0">
                <a:solidFill>
                  <a:srgbClr val="005374"/>
                </a:solidFill>
                <a:hlinkClick r:id="rId5"/>
              </a:rPr>
              <a:t>http://www.youtube.com/ekonomikasministrija</a:t>
            </a:r>
            <a:endParaRPr lang="lv-LV" altLang="lv-LV" u="sng" dirty="0">
              <a:solidFill>
                <a:srgbClr val="005374"/>
              </a:solidFill>
            </a:endParaRPr>
          </a:p>
          <a:p>
            <a:pPr eaLnBrk="1" hangingPunct="1">
              <a:lnSpc>
                <a:spcPct val="110000"/>
              </a:lnSpc>
              <a:spcBef>
                <a:spcPct val="0"/>
              </a:spcBef>
              <a:buClr>
                <a:srgbClr val="DAEDA9"/>
              </a:buClr>
              <a:buFont typeface="Arial" charset="0"/>
              <a:buNone/>
              <a:tabLst>
                <a:tab pos="984250" algn="l"/>
              </a:tabLst>
              <a:defRPr/>
            </a:pPr>
            <a:r>
              <a:rPr lang="lv-LV" altLang="lv-LV" dirty="0" err="1"/>
              <a:t>Facebook</a:t>
            </a:r>
            <a:r>
              <a:rPr lang="lv-LV" altLang="lv-LV" dirty="0"/>
              <a:t>:</a:t>
            </a:r>
            <a:r>
              <a:rPr lang="en-AU" dirty="0"/>
              <a:t> </a:t>
            </a:r>
            <a:r>
              <a:rPr lang="en-AU" dirty="0">
                <a:hlinkClick r:id="rId6"/>
              </a:rPr>
              <a:t>http:/</a:t>
            </a:r>
            <a:r>
              <a:rPr lang="lv-LV" dirty="0">
                <a:hlinkClick r:id="rId6"/>
              </a:rPr>
              <a:t>/</a:t>
            </a:r>
            <a:r>
              <a:rPr lang="en-AU" u="sng" dirty="0">
                <a:hlinkClick r:id="rId6"/>
              </a:rPr>
              <a:t>www.facebook.com/atbalstsuznemejiem</a:t>
            </a:r>
            <a:r>
              <a:rPr lang="lv-LV" u="sng" dirty="0"/>
              <a:t> </a:t>
            </a:r>
            <a:endParaRPr lang="lv-LV" dirty="0"/>
          </a:p>
          <a:p>
            <a:pPr eaLnBrk="1" hangingPunct="1">
              <a:lnSpc>
                <a:spcPct val="90000"/>
              </a:lnSpc>
              <a:spcBef>
                <a:spcPct val="0"/>
              </a:spcBef>
              <a:buClr>
                <a:srgbClr val="DAEDA9"/>
              </a:buClr>
              <a:buFont typeface="Arial" charset="0"/>
              <a:buNone/>
              <a:tabLst>
                <a:tab pos="984250" algn="l"/>
              </a:tabLst>
              <a:defRPr/>
            </a:pPr>
            <a:endParaRPr lang="lv-LV" altLang="lv-LV" dirty="0">
              <a:solidFill>
                <a:srgbClr val="005374"/>
              </a:solidFill>
            </a:endParaRPr>
          </a:p>
          <a:p>
            <a:pPr>
              <a:buFont typeface="Arial" charset="0"/>
              <a:buNone/>
              <a:defRPr/>
            </a:pPr>
            <a:endParaRPr lang="lv-LV" altLang="lv-LV"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latin typeface="+mn-lt"/>
              </a:rPr>
              <a:t>Mājokļu tirgus Latvijā 2016</a:t>
            </a:r>
          </a:p>
        </p:txBody>
      </p:sp>
      <p:sp>
        <p:nvSpPr>
          <p:cNvPr id="3" name="Content Placeholder 2"/>
          <p:cNvSpPr>
            <a:spLocks noGrp="1"/>
          </p:cNvSpPr>
          <p:nvPr>
            <p:ph idx="1"/>
          </p:nvPr>
        </p:nvSpPr>
        <p:spPr>
          <a:xfrm>
            <a:off x="334297" y="1327356"/>
            <a:ext cx="8352503" cy="4798818"/>
          </a:xfrm>
        </p:spPr>
        <p:txBody>
          <a:bodyPr/>
          <a:lstStyle/>
          <a:p>
            <a:pPr algn="ctr"/>
            <a:r>
              <a:rPr lang="lv-LV" b="1" dirty="0">
                <a:latin typeface="+mj-lt"/>
              </a:rPr>
              <a:t>Iedzīvotāju skaits – 1, 950 tūkst.</a:t>
            </a:r>
          </a:p>
          <a:p>
            <a:endParaRPr lang="lv-LV" dirty="0">
              <a:latin typeface="+mj-lt"/>
            </a:endParaRPr>
          </a:p>
          <a:p>
            <a:r>
              <a:rPr lang="lv-LV" b="1" dirty="0">
                <a:latin typeface="+mj-lt"/>
              </a:rPr>
              <a:t>Mājsaimniecību skaits – 796 tūkst.             Dzīvojamo māju skaits – 361 832</a:t>
            </a:r>
          </a:p>
          <a:p>
            <a:endParaRPr lang="lv-LV" dirty="0">
              <a:latin typeface="+mj-lt"/>
            </a:endParaRPr>
          </a:p>
          <a:p>
            <a:endParaRPr lang="lv-LV" dirty="0"/>
          </a:p>
          <a:p>
            <a:endParaRPr lang="lv-LV" dirty="0"/>
          </a:p>
          <a:p>
            <a:endParaRPr lang="lv-LV" dirty="0"/>
          </a:p>
        </p:txBody>
      </p:sp>
      <p:sp>
        <p:nvSpPr>
          <p:cNvPr id="6" name="Slide Number Placeholder 5"/>
          <p:cNvSpPr>
            <a:spLocks noGrp="1"/>
          </p:cNvSpPr>
          <p:nvPr>
            <p:ph type="sldNum" sz="quarter" idx="13"/>
          </p:nvPr>
        </p:nvSpPr>
        <p:spPr/>
        <p:txBody>
          <a:bodyPr/>
          <a:lstStyle/>
          <a:p>
            <a:fld id="{F2C0D016-9A93-4D33-9255-09B9471B6317}" type="slidenum">
              <a:rPr lang="en-US" altLang="lv-LV" smtClean="0"/>
              <a:pPr/>
              <a:t>26</a:t>
            </a:fld>
            <a:endParaRPr lang="en-US" altLang="lv-LV"/>
          </a:p>
        </p:txBody>
      </p:sp>
      <p:sp>
        <p:nvSpPr>
          <p:cNvPr id="8" name="Rectangle 1"/>
          <p:cNvSpPr>
            <a:spLocks noChangeArrowheads="1"/>
          </p:cNvSpPr>
          <p:nvPr/>
        </p:nvSpPr>
        <p:spPr bwMode="auto">
          <a:xfrm>
            <a:off x="4447607" y="113184"/>
            <a:ext cx="248786"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v-LV" altLang="lv-LV" sz="900" b="0" i="0" u="none" strike="noStrike" cap="none" normalizeH="0" baseline="0" dirty="0">
                <a:ln>
                  <a:noFill/>
                </a:ln>
                <a:solidFill>
                  <a:srgbClr val="444444"/>
                </a:solidFill>
                <a:effectLst/>
                <a:latin typeface="Arial" panose="020B0604020202020204" pitchFamily="34" charset="0"/>
                <a:cs typeface="Arial" panose="020B0604020202020204" pitchFamily="34" charset="0"/>
              </a:rPr>
              <a:t>  </a:t>
            </a:r>
            <a:endParaRPr kumimoji="0" lang="lv-LV" altLang="lv-LV" sz="15600" b="0" i="0" u="none" strike="noStrike" cap="none" normalizeH="0" baseline="0" dirty="0">
              <a:ln>
                <a:noFill/>
              </a:ln>
              <a:solidFill>
                <a:srgbClr val="444444"/>
              </a:solidFill>
              <a:effectLst/>
              <a:latin typeface="Arial" panose="020B0604020202020204" pitchFamily="34" charset="0"/>
              <a:cs typeface="Arial" panose="020B0604020202020204" pitchFamily="34" charset="0"/>
            </a:endParaRPr>
          </a:p>
        </p:txBody>
      </p:sp>
      <p:pic>
        <p:nvPicPr>
          <p:cNvPr id="1026" name="Picture 2" descr="http://www.csb.gov.lv/sites/default/files/Latviesu/prese/2013/majs_1_lv.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297" y="2778661"/>
            <a:ext cx="5155076" cy="251736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0" y="6139675"/>
            <a:ext cx="4572000" cy="646331"/>
          </a:xfrm>
          <a:prstGeom prst="rect">
            <a:avLst/>
          </a:prstGeom>
        </p:spPr>
        <p:txBody>
          <a:bodyPr>
            <a:spAutoFit/>
          </a:bodyPr>
          <a:lstStyle/>
          <a:p>
            <a:pPr>
              <a:spcAft>
                <a:spcPts val="0"/>
              </a:spcAft>
            </a:pPr>
            <a:r>
              <a:rPr lang="lv-LV" sz="1800" i="1" baseline="30000" dirty="0">
                <a:ea typeface="Times New Roman" panose="02020603050405020304" pitchFamily="18" charset="0"/>
              </a:rPr>
              <a:t>Avoti: </a:t>
            </a:r>
            <a:r>
              <a:rPr lang="en-GB" sz="1800" i="1" baseline="30000" dirty="0" err="1">
                <a:ea typeface="Times New Roman" panose="02020603050405020304" pitchFamily="18" charset="0"/>
              </a:rPr>
              <a:t>Valsts</a:t>
            </a:r>
            <a:r>
              <a:rPr lang="en-GB" sz="1800" i="1" baseline="30000" dirty="0">
                <a:ea typeface="Times New Roman" panose="02020603050405020304" pitchFamily="18" charset="0"/>
              </a:rPr>
              <a:t> </a:t>
            </a:r>
            <a:r>
              <a:rPr lang="en-GB" sz="1800" i="1" baseline="30000" dirty="0" err="1">
                <a:ea typeface="Times New Roman" panose="02020603050405020304" pitchFamily="18" charset="0"/>
              </a:rPr>
              <a:t>zemes</a:t>
            </a:r>
            <a:r>
              <a:rPr lang="en-GB" sz="1800" i="1" baseline="30000" dirty="0">
                <a:ea typeface="Times New Roman" panose="02020603050405020304" pitchFamily="18" charset="0"/>
              </a:rPr>
              <a:t> </a:t>
            </a:r>
            <a:r>
              <a:rPr lang="en-GB" sz="1800" i="1" baseline="30000" dirty="0" err="1">
                <a:ea typeface="Times New Roman" panose="02020603050405020304" pitchFamily="18" charset="0"/>
              </a:rPr>
              <a:t>dienesta</a:t>
            </a:r>
            <a:r>
              <a:rPr lang="en-GB" sz="1800" i="1" baseline="30000" dirty="0">
                <a:ea typeface="Times New Roman" panose="02020603050405020304" pitchFamily="18" charset="0"/>
              </a:rPr>
              <a:t> </a:t>
            </a:r>
            <a:r>
              <a:rPr lang="en-GB" sz="1800" i="1" baseline="30000" dirty="0" err="1">
                <a:ea typeface="Times New Roman" panose="02020603050405020304" pitchFamily="18" charset="0"/>
              </a:rPr>
              <a:t>sniegtie</a:t>
            </a:r>
            <a:r>
              <a:rPr lang="en-GB" sz="1800" i="1" baseline="30000" dirty="0">
                <a:ea typeface="Times New Roman" panose="02020603050405020304" pitchFamily="18" charset="0"/>
              </a:rPr>
              <a:t> </a:t>
            </a:r>
            <a:r>
              <a:rPr lang="en-GB" sz="1800" i="1" baseline="30000" dirty="0" err="1">
                <a:ea typeface="Times New Roman" panose="02020603050405020304" pitchFamily="18" charset="0"/>
              </a:rPr>
              <a:t>Nekustamā</a:t>
            </a:r>
            <a:r>
              <a:rPr lang="en-GB" sz="1800" i="1" baseline="30000" dirty="0">
                <a:ea typeface="Times New Roman" panose="02020603050405020304" pitchFamily="18" charset="0"/>
              </a:rPr>
              <a:t> </a:t>
            </a:r>
            <a:r>
              <a:rPr lang="en-GB" sz="1800" i="1" baseline="30000" dirty="0" err="1">
                <a:ea typeface="Times New Roman" panose="02020603050405020304" pitchFamily="18" charset="0"/>
              </a:rPr>
              <a:t>īpašuma</a:t>
            </a:r>
            <a:r>
              <a:rPr lang="en-GB" sz="1800" i="1" baseline="30000" dirty="0">
                <a:ea typeface="Times New Roman" panose="02020603050405020304" pitchFamily="18" charset="0"/>
              </a:rPr>
              <a:t> </a:t>
            </a:r>
            <a:r>
              <a:rPr lang="en-GB" sz="1800" i="1" baseline="30000" dirty="0" err="1">
                <a:ea typeface="Times New Roman" panose="02020603050405020304" pitchFamily="18" charset="0"/>
              </a:rPr>
              <a:t>valsts</a:t>
            </a:r>
            <a:r>
              <a:rPr lang="en-GB" sz="1800" i="1" baseline="30000" dirty="0">
                <a:ea typeface="Times New Roman" panose="02020603050405020304" pitchFamily="18" charset="0"/>
              </a:rPr>
              <a:t> </a:t>
            </a:r>
            <a:r>
              <a:rPr lang="en-GB" sz="1800" i="1" baseline="30000" dirty="0" err="1">
                <a:ea typeface="Times New Roman" panose="02020603050405020304" pitchFamily="18" charset="0"/>
              </a:rPr>
              <a:t>kadastra</a:t>
            </a:r>
            <a:r>
              <a:rPr lang="en-GB" sz="1800" i="1" baseline="30000" dirty="0">
                <a:ea typeface="Times New Roman" panose="02020603050405020304" pitchFamily="18" charset="0"/>
              </a:rPr>
              <a:t> </a:t>
            </a:r>
            <a:r>
              <a:rPr lang="en-GB" sz="1800" i="1" baseline="30000" dirty="0" err="1">
                <a:ea typeface="Times New Roman" panose="02020603050405020304" pitchFamily="18" charset="0"/>
              </a:rPr>
              <a:t>informācijas</a:t>
            </a:r>
            <a:r>
              <a:rPr lang="en-GB" sz="1800" i="1" baseline="30000" dirty="0">
                <a:ea typeface="Times New Roman" panose="02020603050405020304" pitchFamily="18" charset="0"/>
              </a:rPr>
              <a:t> </a:t>
            </a:r>
            <a:r>
              <a:rPr lang="en-GB" sz="1800" i="1" baseline="30000" dirty="0" err="1">
                <a:ea typeface="Times New Roman" panose="02020603050405020304" pitchFamily="18" charset="0"/>
              </a:rPr>
              <a:t>sistēmas</a:t>
            </a:r>
            <a:r>
              <a:rPr lang="en-GB" sz="1800" i="1" baseline="30000" dirty="0">
                <a:ea typeface="Times New Roman" panose="02020603050405020304" pitchFamily="18" charset="0"/>
              </a:rPr>
              <a:t> </a:t>
            </a:r>
            <a:r>
              <a:rPr lang="en-GB" sz="1800" i="1" baseline="30000" dirty="0" err="1">
                <a:ea typeface="Times New Roman" panose="02020603050405020304" pitchFamily="18" charset="0"/>
              </a:rPr>
              <a:t>dati</a:t>
            </a:r>
            <a:r>
              <a:rPr lang="en-GB" sz="1800" i="1" baseline="30000" dirty="0">
                <a:ea typeface="Times New Roman" panose="02020603050405020304" pitchFamily="18" charset="0"/>
              </a:rPr>
              <a:t> uz 2017.gada 1.janvāri.</a:t>
            </a:r>
            <a:endParaRPr lang="lv-LV" sz="1800" i="1" baseline="30000" dirty="0">
              <a:ea typeface="Times New Roman" panose="02020603050405020304" pitchFamily="18" charset="0"/>
            </a:endParaRPr>
          </a:p>
          <a:p>
            <a:pPr>
              <a:spcAft>
                <a:spcPts val="0"/>
              </a:spcAft>
            </a:pPr>
            <a:r>
              <a:rPr lang="lv-LV" altLang="lv-LV" sz="1200" i="1" dirty="0">
                <a:latin typeface="+mj-lt"/>
              </a:rPr>
              <a:t>2011.gada tautas skaitīšanas dati, procentos</a:t>
            </a:r>
            <a:endParaRPr lang="en-GB" sz="1200" i="1" baseline="30000" dirty="0">
              <a:latin typeface="+mj-lt"/>
              <a:ea typeface="Times New Roman" panose="02020603050405020304" pitchFamily="18" charset="0"/>
            </a:endParaRPr>
          </a:p>
        </p:txBody>
      </p:sp>
      <p:graphicFrame>
        <p:nvGraphicFramePr>
          <p:cNvPr id="12" name="Chart 11">
            <a:extLst>
              <a:ext uri="{FF2B5EF4-FFF2-40B4-BE49-F238E27FC236}">
                <a16:creationId xmlns:a16="http://schemas.microsoft.com/office/drawing/2014/main" xmlns="" id="{B74DA52E-A367-4249-8FAA-BE3409A13F06}"/>
              </a:ext>
            </a:extLst>
          </p:cNvPr>
          <p:cNvGraphicFramePr>
            <a:graphicFrameLocks/>
          </p:cNvGraphicFramePr>
          <p:nvPr>
            <p:extLst/>
          </p:nvPr>
        </p:nvGraphicFramePr>
        <p:xfrm>
          <a:off x="5043947" y="2576716"/>
          <a:ext cx="4694288" cy="388612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702094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7239" y="97714"/>
            <a:ext cx="7059561" cy="1036642"/>
          </a:xfrm>
        </p:spPr>
        <p:txBody>
          <a:bodyPr>
            <a:normAutofit fontScale="90000"/>
          </a:bodyPr>
          <a:lstStyle/>
          <a:p>
            <a:pPr algn="ctr">
              <a:lnSpc>
                <a:spcPct val="107000"/>
              </a:lnSpc>
              <a:spcAft>
                <a:spcPts val="800"/>
              </a:spcAft>
            </a:pPr>
            <a:r>
              <a:rPr lang="lv-LV" sz="3000" dirty="0">
                <a:latin typeface="+mj-lt"/>
              </a:rPr>
              <a:t>Mājokļa sadalījums pēc īpašumtiesību statusa,  2015 </a:t>
            </a:r>
            <a:r>
              <a:rPr lang="lv-LV" sz="2200" b="0" dirty="0">
                <a:latin typeface="+mj-lt"/>
              </a:rPr>
              <a:t>(%no iedzīvotāju skaita) </a:t>
            </a:r>
            <a:r>
              <a:rPr lang="lv-LV" dirty="0">
                <a:latin typeface="+mj-lt"/>
                <a:ea typeface="Calibri" panose="020F0502020204030204" pitchFamily="34" charset="0"/>
                <a:cs typeface="Times New Roman" panose="02020603050405020304" pitchFamily="18" charset="0"/>
              </a:rPr>
              <a:t/>
            </a:r>
            <a:br>
              <a:rPr lang="lv-LV" dirty="0">
                <a:latin typeface="+mj-lt"/>
                <a:ea typeface="Calibri" panose="020F0502020204030204" pitchFamily="34" charset="0"/>
                <a:cs typeface="Times New Roman" panose="02020603050405020304" pitchFamily="18" charset="0"/>
              </a:rPr>
            </a:br>
            <a:r>
              <a:rPr lang="lv-LV" dirty="0">
                <a:latin typeface="+mj-lt"/>
                <a:ea typeface="Calibri" panose="020F0502020204030204" pitchFamily="34" charset="0"/>
                <a:cs typeface="Times New Roman" panose="02020603050405020304" pitchFamily="18" charset="0"/>
              </a:rPr>
              <a:t/>
            </a:r>
            <a:br>
              <a:rPr lang="lv-LV" dirty="0">
                <a:latin typeface="+mj-lt"/>
                <a:ea typeface="Calibri" panose="020F0502020204030204" pitchFamily="34" charset="0"/>
                <a:cs typeface="Times New Roman" panose="02020603050405020304" pitchFamily="18" charset="0"/>
              </a:rPr>
            </a:br>
            <a:r>
              <a:rPr lang="lv-LV" sz="2200" dirty="0">
                <a:latin typeface="+mn-lt"/>
              </a:rPr>
              <a:t>Latvijā salīdzinājumā ar Eiropas valstīm ir salīdzinoši neliels īres tirgus segments</a:t>
            </a:r>
          </a:p>
        </p:txBody>
      </p:sp>
      <p:sp>
        <p:nvSpPr>
          <p:cNvPr id="5" name="Text Placeholder 4"/>
          <p:cNvSpPr>
            <a:spLocks noGrp="1"/>
          </p:cNvSpPr>
          <p:nvPr>
            <p:ph type="body" sz="quarter" idx="12"/>
          </p:nvPr>
        </p:nvSpPr>
        <p:spPr>
          <a:xfrm>
            <a:off x="539559" y="6477000"/>
            <a:ext cx="7876854" cy="736670"/>
          </a:xfrm>
        </p:spPr>
        <p:txBody>
          <a:bodyPr>
            <a:normAutofit/>
          </a:bodyPr>
          <a:lstStyle/>
          <a:p>
            <a:pPr algn="just"/>
            <a:r>
              <a:rPr lang="lv-LV" sz="1200" dirty="0">
                <a:latin typeface="+mj-lt"/>
              </a:rPr>
              <a:t>Avots: </a:t>
            </a:r>
            <a:r>
              <a:rPr lang="lv-LV" sz="1200" i="1" dirty="0" err="1">
                <a:latin typeface="+mj-lt"/>
              </a:rPr>
              <a:t>Eurostat</a:t>
            </a:r>
            <a:r>
              <a:rPr lang="lv-LV" sz="1200" dirty="0">
                <a:latin typeface="+mj-lt"/>
              </a:rPr>
              <a:t> statistikas dati</a:t>
            </a:r>
          </a:p>
        </p:txBody>
      </p:sp>
      <p:sp>
        <p:nvSpPr>
          <p:cNvPr id="6" name="Slide Number Placeholder 5"/>
          <p:cNvSpPr>
            <a:spLocks noGrp="1"/>
          </p:cNvSpPr>
          <p:nvPr>
            <p:ph type="sldNum" sz="quarter" idx="13"/>
          </p:nvPr>
        </p:nvSpPr>
        <p:spPr/>
        <p:txBody>
          <a:bodyPr/>
          <a:lstStyle/>
          <a:p>
            <a:fld id="{F2C0D016-9A93-4D33-9255-09B9471B6317}" type="slidenum">
              <a:rPr lang="en-US" altLang="lv-LV" smtClean="0"/>
              <a:pPr/>
              <a:t>27</a:t>
            </a:fld>
            <a:endParaRPr lang="en-US" altLang="lv-LV"/>
          </a:p>
        </p:txBody>
      </p:sp>
      <p:pic>
        <p:nvPicPr>
          <p:cNvPr id="11" name="Content Placeholder 10"/>
          <p:cNvPicPr>
            <a:picLocks noGrp="1" noChangeAspect="1"/>
          </p:cNvPicPr>
          <p:nvPr>
            <p:ph idx="1"/>
          </p:nvPr>
        </p:nvPicPr>
        <p:blipFill>
          <a:blip r:embed="rId3"/>
          <a:stretch>
            <a:fillRect/>
          </a:stretch>
        </p:blipFill>
        <p:spPr>
          <a:xfrm>
            <a:off x="539559" y="2083068"/>
            <a:ext cx="7876854" cy="3292819"/>
          </a:xfrm>
          <a:prstGeom prst="rect">
            <a:avLst/>
          </a:prstGeom>
        </p:spPr>
      </p:pic>
      <p:pic>
        <p:nvPicPr>
          <p:cNvPr id="12" name="Picture 11"/>
          <p:cNvPicPr>
            <a:picLocks noChangeAspect="1"/>
          </p:cNvPicPr>
          <p:nvPr/>
        </p:nvPicPr>
        <p:blipFill>
          <a:blip r:embed="rId4"/>
          <a:stretch>
            <a:fillRect/>
          </a:stretch>
        </p:blipFill>
        <p:spPr>
          <a:xfrm>
            <a:off x="756060" y="5383966"/>
            <a:ext cx="3419475" cy="990600"/>
          </a:xfrm>
          <a:prstGeom prst="rect">
            <a:avLst/>
          </a:prstGeom>
        </p:spPr>
      </p:pic>
      <p:pic>
        <p:nvPicPr>
          <p:cNvPr id="13" name="Picture 12"/>
          <p:cNvPicPr>
            <a:picLocks noChangeAspect="1"/>
          </p:cNvPicPr>
          <p:nvPr/>
        </p:nvPicPr>
        <p:blipFill>
          <a:blip r:embed="rId5"/>
          <a:stretch>
            <a:fillRect/>
          </a:stretch>
        </p:blipFill>
        <p:spPr>
          <a:xfrm>
            <a:off x="6396241" y="5383966"/>
            <a:ext cx="2138159" cy="560182"/>
          </a:xfrm>
          <a:prstGeom prst="rect">
            <a:avLst/>
          </a:prstGeom>
        </p:spPr>
      </p:pic>
    </p:spTree>
    <p:extLst>
      <p:ext uri="{BB962C8B-B14F-4D97-AF65-F5344CB8AC3E}">
        <p14:creationId xmlns:p14="http://schemas.microsoft.com/office/powerpoint/2010/main" val="29560123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2117" y="381000"/>
            <a:ext cx="6244683" cy="1036642"/>
          </a:xfrm>
        </p:spPr>
        <p:txBody>
          <a:bodyPr>
            <a:normAutofit/>
          </a:bodyPr>
          <a:lstStyle/>
          <a:p>
            <a:pPr algn="just"/>
            <a:r>
              <a:rPr lang="lv-LV" sz="2800" dirty="0">
                <a:latin typeface="+mj-lt"/>
              </a:rPr>
              <a:t>Grozījumi dzīvokļa īpašuma un pārvaldīšanas regulējumā</a:t>
            </a:r>
          </a:p>
        </p:txBody>
      </p:sp>
      <p:sp>
        <p:nvSpPr>
          <p:cNvPr id="3" name="Content Placeholder 2"/>
          <p:cNvSpPr>
            <a:spLocks noGrp="1"/>
          </p:cNvSpPr>
          <p:nvPr>
            <p:ph idx="1"/>
          </p:nvPr>
        </p:nvSpPr>
        <p:spPr>
          <a:xfrm>
            <a:off x="892098" y="1752600"/>
            <a:ext cx="7794702" cy="4373573"/>
          </a:xfrm>
        </p:spPr>
        <p:txBody>
          <a:bodyPr>
            <a:normAutofit lnSpcReduction="10000"/>
          </a:bodyPr>
          <a:lstStyle/>
          <a:p>
            <a:pPr marL="342900" indent="-342900" algn="just">
              <a:buFont typeface="Arial" panose="020B0604020202020204" pitchFamily="34" charset="0"/>
              <a:buChar char="•"/>
            </a:pPr>
            <a:r>
              <a:rPr lang="lv-LV" sz="2400" dirty="0">
                <a:latin typeface="+mj-lt"/>
              </a:rPr>
              <a:t>Tiesības sadalīt dzīvokļa īpašumos dzīvojamo māju, gadījumos, ja uz viena zemes gabala atrodas vairākas ēkas, bet zemi nevar sadalīt.</a:t>
            </a:r>
          </a:p>
          <a:p>
            <a:pPr marL="342900" indent="-342900" algn="just">
              <a:buFont typeface="Arial" panose="020B0604020202020204" pitchFamily="34" charset="0"/>
              <a:buChar char="•"/>
            </a:pPr>
            <a:r>
              <a:rPr lang="lv-LV" sz="2400" dirty="0">
                <a:latin typeface="+mj-lt"/>
              </a:rPr>
              <a:t>Dzīvojamās mājas pārvaldīšana, ja uz viena zemes gabala atrodas vairākas ēkas.</a:t>
            </a:r>
          </a:p>
          <a:p>
            <a:pPr marL="342900" indent="-342900" algn="just">
              <a:spcAft>
                <a:spcPts val="600"/>
              </a:spcAft>
              <a:buFont typeface="Arial" panose="020B0604020202020204" pitchFamily="34" charset="0"/>
              <a:buChar char="•"/>
            </a:pPr>
            <a:r>
              <a:rPr lang="lv-LV" sz="2400" dirty="0">
                <a:latin typeface="+mj-lt"/>
              </a:rPr>
              <a:t>Pārvaldīšanas pienākuma nodošana dzīvokļu īpašniekiem pārvaldīšanā nepārņemtajās dzīvojamās mājās;</a:t>
            </a:r>
          </a:p>
          <a:p>
            <a:pPr marL="342900" indent="-342900" algn="just">
              <a:spcAft>
                <a:spcPts val="600"/>
              </a:spcAft>
              <a:buFont typeface="Arial" panose="020B0604020202020204" pitchFamily="34" charset="0"/>
              <a:buChar char="•"/>
            </a:pPr>
            <a:r>
              <a:rPr lang="lv-LV" sz="2400" dirty="0">
                <a:latin typeface="+mj-lt"/>
              </a:rPr>
              <a:t>Pārvaldnieka sniegto pakalpojumu minimālā apjoma noteikšana;</a:t>
            </a:r>
          </a:p>
          <a:p>
            <a:pPr marL="342900" indent="-342900" algn="just">
              <a:spcAft>
                <a:spcPts val="600"/>
              </a:spcAft>
              <a:buFont typeface="Arial" panose="020B0604020202020204" pitchFamily="34" charset="0"/>
              <a:buChar char="•"/>
            </a:pPr>
            <a:r>
              <a:rPr lang="lv-LV" sz="2400" dirty="0">
                <a:latin typeface="+mj-lt"/>
              </a:rPr>
              <a:t>Pārvaldnieku darbības uzraudzības, t.sk. pārvaldnieku reģistra pilnveide.</a:t>
            </a:r>
          </a:p>
          <a:p>
            <a:pPr marL="342900" indent="-342900" algn="just">
              <a:buFont typeface="Arial" panose="020B0604020202020204" pitchFamily="34" charset="0"/>
              <a:buChar char="•"/>
            </a:pPr>
            <a:endParaRPr lang="lv-LV" sz="2400" dirty="0">
              <a:latin typeface="+mj-lt"/>
            </a:endParaRPr>
          </a:p>
          <a:p>
            <a:pPr algn="just"/>
            <a:endParaRPr lang="lv-LV" sz="2400" dirty="0"/>
          </a:p>
          <a:p>
            <a:pPr marL="342900" indent="-342900" algn="just">
              <a:buFont typeface="Arial" panose="020B0604020202020204" pitchFamily="34" charset="0"/>
              <a:buChar char="•"/>
            </a:pPr>
            <a:endParaRPr lang="lv-LV" sz="2400" dirty="0"/>
          </a:p>
          <a:p>
            <a:pPr marL="342900" indent="-342900" algn="just">
              <a:buFont typeface="Arial" panose="020B0604020202020204" pitchFamily="34" charset="0"/>
              <a:buChar char="•"/>
            </a:pPr>
            <a:endParaRPr lang="lv-LV" sz="2400" dirty="0"/>
          </a:p>
        </p:txBody>
      </p:sp>
      <p:sp>
        <p:nvSpPr>
          <p:cNvPr id="6" name="Slide Number Placeholder 5"/>
          <p:cNvSpPr>
            <a:spLocks noGrp="1"/>
          </p:cNvSpPr>
          <p:nvPr>
            <p:ph type="sldNum" sz="quarter" idx="13"/>
          </p:nvPr>
        </p:nvSpPr>
        <p:spPr>
          <a:xfrm>
            <a:off x="8369449" y="6324600"/>
            <a:ext cx="469751" cy="304800"/>
          </a:xfrm>
        </p:spPr>
        <p:txBody>
          <a:bodyPr/>
          <a:lstStyle/>
          <a:p>
            <a:fld id="{F2C0D016-9A93-4D33-9255-09B9471B6317}" type="slidenum">
              <a:rPr lang="en-US" altLang="lv-LV" smtClean="0"/>
              <a:pPr/>
              <a:t>28</a:t>
            </a:fld>
            <a:endParaRPr lang="en-US" altLang="lv-LV" dirty="0"/>
          </a:p>
        </p:txBody>
      </p:sp>
    </p:spTree>
    <p:extLst>
      <p:ext uri="{BB962C8B-B14F-4D97-AF65-F5344CB8AC3E}">
        <p14:creationId xmlns:p14="http://schemas.microsoft.com/office/powerpoint/2010/main" val="548400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4761" y="2509024"/>
            <a:ext cx="7084741" cy="1450580"/>
          </a:xfrm>
        </p:spPr>
        <p:txBody>
          <a:bodyPr>
            <a:normAutofit/>
          </a:bodyPr>
          <a:lstStyle/>
          <a:p>
            <a:pPr algn="ctr"/>
            <a:r>
              <a:rPr lang="lv-LV" sz="3600" dirty="0">
                <a:latin typeface="+mj-lt"/>
              </a:rPr>
              <a:t>Izaicinājumi</a:t>
            </a:r>
            <a:r>
              <a:rPr lang="lv-LV" dirty="0">
                <a:latin typeface="+mj-lt"/>
              </a:rPr>
              <a:t/>
            </a:r>
            <a:br>
              <a:rPr lang="lv-LV" dirty="0">
                <a:latin typeface="+mj-lt"/>
              </a:rPr>
            </a:br>
            <a:endParaRPr lang="lv-LV" sz="2200" dirty="0">
              <a:latin typeface="+mj-lt"/>
            </a:endParaRPr>
          </a:p>
        </p:txBody>
      </p:sp>
      <p:sp>
        <p:nvSpPr>
          <p:cNvPr id="6" name="Slide Number Placeholder 5"/>
          <p:cNvSpPr>
            <a:spLocks noGrp="1"/>
          </p:cNvSpPr>
          <p:nvPr>
            <p:ph type="sldNum" sz="quarter" idx="13"/>
          </p:nvPr>
        </p:nvSpPr>
        <p:spPr>
          <a:xfrm>
            <a:off x="8405769" y="6324600"/>
            <a:ext cx="433431" cy="304800"/>
          </a:xfrm>
        </p:spPr>
        <p:txBody>
          <a:bodyPr/>
          <a:lstStyle/>
          <a:p>
            <a:fld id="{0E466ADA-D24F-4538-A237-D6F0255529BA}" type="slidenum">
              <a:rPr lang="en-US" altLang="lv-LV" smtClean="0"/>
              <a:pPr/>
              <a:t>3</a:t>
            </a:fld>
            <a:endParaRPr lang="en-US" altLang="lv-LV" dirty="0"/>
          </a:p>
        </p:txBody>
      </p:sp>
    </p:spTree>
    <p:extLst>
      <p:ext uri="{BB962C8B-B14F-4D97-AF65-F5344CB8AC3E}">
        <p14:creationId xmlns:p14="http://schemas.microsoft.com/office/powerpoint/2010/main" val="4133287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0839" y="417871"/>
            <a:ext cx="6096000" cy="1036642"/>
          </a:xfrm>
        </p:spPr>
        <p:txBody>
          <a:bodyPr>
            <a:normAutofit/>
          </a:bodyPr>
          <a:lstStyle/>
          <a:p>
            <a:r>
              <a:rPr lang="lv-LV" sz="2800" dirty="0">
                <a:latin typeface="+mj-lt"/>
              </a:rPr>
              <a:t>Būtiski risināmie jautājumi mājokļu politikā</a:t>
            </a:r>
          </a:p>
        </p:txBody>
      </p:sp>
      <p:sp>
        <p:nvSpPr>
          <p:cNvPr id="3" name="Content Placeholder 2"/>
          <p:cNvSpPr>
            <a:spLocks noGrp="1"/>
          </p:cNvSpPr>
          <p:nvPr>
            <p:ph idx="1"/>
          </p:nvPr>
        </p:nvSpPr>
        <p:spPr>
          <a:xfrm>
            <a:off x="1170878" y="1752600"/>
            <a:ext cx="7515922" cy="4373573"/>
          </a:xfrm>
        </p:spPr>
        <p:txBody>
          <a:bodyPr>
            <a:normAutofit/>
          </a:bodyPr>
          <a:lstStyle/>
          <a:p>
            <a:pPr marL="457200" indent="-457200" algn="just">
              <a:buAutoNum type="arabicParenR"/>
            </a:pPr>
            <a:r>
              <a:rPr lang="lv-LV" sz="2400" dirty="0">
                <a:latin typeface="+mj-lt"/>
              </a:rPr>
              <a:t>Zema iedzīvotāju maksātspēja</a:t>
            </a:r>
          </a:p>
          <a:p>
            <a:pPr marL="457200" indent="-457200" algn="just">
              <a:buAutoNum type="arabicParenR"/>
            </a:pPr>
            <a:r>
              <a:rPr lang="lv-LV" sz="2400" dirty="0">
                <a:latin typeface="+mj-lt"/>
              </a:rPr>
              <a:t>Ilgstošā strīdu risināšana</a:t>
            </a:r>
          </a:p>
          <a:p>
            <a:pPr marL="457200" indent="-457200" algn="just">
              <a:buFont typeface="Arial" panose="020B0604020202020204" pitchFamily="34" charset="0"/>
              <a:buAutoNum type="arabicParenR"/>
            </a:pPr>
            <a:r>
              <a:rPr lang="lv-LV" sz="2400" dirty="0">
                <a:latin typeface="+mj-lt"/>
              </a:rPr>
              <a:t>Palīdzība dzīvokļa jautājumu risināšanā ļoti ierobežotam lokam un apjomā</a:t>
            </a:r>
          </a:p>
          <a:p>
            <a:pPr marL="457200" indent="-457200" algn="just">
              <a:buAutoNum type="arabicParenR"/>
            </a:pPr>
            <a:r>
              <a:rPr lang="lv-LV" sz="2400" dirty="0">
                <a:latin typeface="+mj-lt"/>
              </a:rPr>
              <a:t>Mājokļu pieejamībai ierobežots publiskā finansējuma atbalsts</a:t>
            </a:r>
          </a:p>
          <a:p>
            <a:endParaRPr lang="lv-LV" sz="2400" dirty="0">
              <a:latin typeface="+mj-lt"/>
            </a:endParaRPr>
          </a:p>
        </p:txBody>
      </p:sp>
      <p:sp>
        <p:nvSpPr>
          <p:cNvPr id="6" name="Slide Number Placeholder 5"/>
          <p:cNvSpPr>
            <a:spLocks noGrp="1"/>
          </p:cNvSpPr>
          <p:nvPr>
            <p:ph type="sldNum" sz="quarter" idx="13"/>
          </p:nvPr>
        </p:nvSpPr>
        <p:spPr/>
        <p:txBody>
          <a:bodyPr/>
          <a:lstStyle/>
          <a:p>
            <a:fld id="{F2C0D016-9A93-4D33-9255-09B9471B6317}" type="slidenum">
              <a:rPr lang="en-US" altLang="lv-LV" smtClean="0"/>
              <a:pPr/>
              <a:t>4</a:t>
            </a:fld>
            <a:endParaRPr lang="en-US" altLang="lv-LV"/>
          </a:p>
        </p:txBody>
      </p:sp>
    </p:spTree>
    <p:extLst>
      <p:ext uri="{BB962C8B-B14F-4D97-AF65-F5344CB8AC3E}">
        <p14:creationId xmlns:p14="http://schemas.microsoft.com/office/powerpoint/2010/main" val="472921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3"/>
          </p:nvPr>
        </p:nvSpPr>
        <p:spPr>
          <a:xfrm>
            <a:off x="8405769" y="6324600"/>
            <a:ext cx="433431" cy="304800"/>
          </a:xfrm>
        </p:spPr>
        <p:txBody>
          <a:bodyPr/>
          <a:lstStyle/>
          <a:p>
            <a:fld id="{0E466ADA-D24F-4538-A237-D6F0255529BA}" type="slidenum">
              <a:rPr lang="en-US" altLang="lv-LV" smtClean="0"/>
              <a:pPr/>
              <a:t>5</a:t>
            </a:fld>
            <a:endParaRPr lang="en-US" altLang="lv-LV"/>
          </a:p>
        </p:txBody>
      </p:sp>
      <p:graphicFrame>
        <p:nvGraphicFramePr>
          <p:cNvPr id="9" name="Chart 8">
            <a:extLst>
              <a:ext uri="{FF2B5EF4-FFF2-40B4-BE49-F238E27FC236}">
                <a16:creationId xmlns:a16="http://schemas.microsoft.com/office/drawing/2014/main" xmlns="" id="{F594DE22-E0FF-4FF3-B095-8E54E9BB2EBE}"/>
              </a:ext>
            </a:extLst>
          </p:cNvPr>
          <p:cNvGraphicFramePr>
            <a:graphicFrameLocks/>
          </p:cNvGraphicFramePr>
          <p:nvPr>
            <p:extLst>
              <p:ext uri="{D42A27DB-BD31-4B8C-83A1-F6EECF244321}">
                <p14:modId xmlns:p14="http://schemas.microsoft.com/office/powerpoint/2010/main" val="1010799044"/>
              </p:ext>
            </p:extLst>
          </p:nvPr>
        </p:nvGraphicFramePr>
        <p:xfrm>
          <a:off x="2093054" y="1566144"/>
          <a:ext cx="4974671" cy="3504821"/>
        </p:xfrm>
        <a:graphic>
          <a:graphicData uri="http://schemas.openxmlformats.org/drawingml/2006/chart">
            <c:chart xmlns:c="http://schemas.openxmlformats.org/drawingml/2006/chart" xmlns:r="http://schemas.openxmlformats.org/officeDocument/2006/relationships" r:id="rId3"/>
          </a:graphicData>
        </a:graphic>
      </p:graphicFrame>
      <p:sp>
        <p:nvSpPr>
          <p:cNvPr id="10" name="Title 1"/>
          <p:cNvSpPr txBox="1">
            <a:spLocks/>
          </p:cNvSpPr>
          <p:nvPr/>
        </p:nvSpPr>
        <p:spPr bwMode="auto">
          <a:xfrm>
            <a:off x="1577131" y="529502"/>
            <a:ext cx="6828638" cy="1036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Autofit/>
          </a:bodyPr>
          <a:lstStyle>
            <a:lvl1pPr algn="l" defTabSz="938213" rtl="0" eaLnBrk="1" fontAlgn="base" hangingPunct="1">
              <a:spcBef>
                <a:spcPct val="0"/>
              </a:spcBef>
              <a:spcAft>
                <a:spcPct val="0"/>
              </a:spcAft>
              <a:defRPr sz="24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ctr" defTabSz="938213" rtl="0" eaLnBrk="1" fontAlgn="base" hangingPunct="1">
              <a:spcBef>
                <a:spcPct val="0"/>
              </a:spcBef>
              <a:spcAft>
                <a:spcPct val="0"/>
              </a:spcAft>
              <a:defRPr sz="4500">
                <a:solidFill>
                  <a:schemeClr val="tx1"/>
                </a:solidFill>
                <a:latin typeface="Times New Roman" pitchFamily="18" charset="0"/>
              </a:defRPr>
            </a:lvl2pPr>
            <a:lvl3pPr algn="ctr" defTabSz="938213" rtl="0" eaLnBrk="1" fontAlgn="base" hangingPunct="1">
              <a:spcBef>
                <a:spcPct val="0"/>
              </a:spcBef>
              <a:spcAft>
                <a:spcPct val="0"/>
              </a:spcAft>
              <a:defRPr sz="4500">
                <a:solidFill>
                  <a:schemeClr val="tx1"/>
                </a:solidFill>
                <a:latin typeface="Times New Roman" pitchFamily="18" charset="0"/>
              </a:defRPr>
            </a:lvl3pPr>
            <a:lvl4pPr algn="ctr" defTabSz="938213" rtl="0" eaLnBrk="1" fontAlgn="base" hangingPunct="1">
              <a:spcBef>
                <a:spcPct val="0"/>
              </a:spcBef>
              <a:spcAft>
                <a:spcPct val="0"/>
              </a:spcAft>
              <a:defRPr sz="4500">
                <a:solidFill>
                  <a:schemeClr val="tx1"/>
                </a:solidFill>
                <a:latin typeface="Times New Roman" pitchFamily="18" charset="0"/>
              </a:defRPr>
            </a:lvl4pPr>
            <a:lvl5pPr algn="ctr" defTabSz="938213" rtl="0" eaLnBrk="1" fontAlgn="base" hangingPunct="1">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pPr algn="ctr"/>
            <a:r>
              <a:rPr lang="lv-LV" sz="2200" dirty="0">
                <a:latin typeface="+mj-lt"/>
              </a:rPr>
              <a:t>Personu ienākumi Latvijā sadalījumā pēc ienākumu apjoma</a:t>
            </a:r>
          </a:p>
        </p:txBody>
      </p:sp>
      <p:sp>
        <p:nvSpPr>
          <p:cNvPr id="11" name="Rectangle 10"/>
          <p:cNvSpPr/>
          <p:nvPr/>
        </p:nvSpPr>
        <p:spPr>
          <a:xfrm>
            <a:off x="630444" y="6397423"/>
            <a:ext cx="7561055" cy="276999"/>
          </a:xfrm>
          <a:prstGeom prst="rect">
            <a:avLst/>
          </a:prstGeom>
        </p:spPr>
        <p:txBody>
          <a:bodyPr wrap="square">
            <a:spAutoFit/>
          </a:bodyPr>
          <a:lstStyle/>
          <a:p>
            <a:r>
              <a:rPr lang="lv-LV" sz="1200" i="1" dirty="0">
                <a:latin typeface="+mj-lt"/>
                <a:ea typeface="Verdana" panose="020B0604030504040204" pitchFamily="34" charset="0"/>
                <a:cs typeface="Verdana" panose="020B0604030504040204" pitchFamily="34" charset="0"/>
              </a:rPr>
              <a:t>Avots: Valsts ieņēmumu dienesta pārskats par 2015.gadu</a:t>
            </a:r>
          </a:p>
        </p:txBody>
      </p:sp>
      <p:sp>
        <p:nvSpPr>
          <p:cNvPr id="2" name="Rectangle 1"/>
          <p:cNvSpPr/>
          <p:nvPr/>
        </p:nvSpPr>
        <p:spPr>
          <a:xfrm>
            <a:off x="944060" y="5276610"/>
            <a:ext cx="7272657" cy="830997"/>
          </a:xfrm>
          <a:prstGeom prst="rect">
            <a:avLst/>
          </a:prstGeom>
        </p:spPr>
        <p:txBody>
          <a:bodyPr wrap="square">
            <a:spAutoFit/>
          </a:bodyPr>
          <a:lstStyle/>
          <a:p>
            <a:r>
              <a:rPr lang="lv-LV" sz="1600" dirty="0"/>
              <a:t>32% personu oficiāli saņem no 275</a:t>
            </a:r>
            <a:r>
              <a:rPr lang="lv-LV" sz="1600" i="1" dirty="0"/>
              <a:t> </a:t>
            </a:r>
            <a:r>
              <a:rPr lang="lv-LV" sz="1600" i="1" dirty="0" err="1"/>
              <a:t>euro</a:t>
            </a:r>
            <a:r>
              <a:rPr lang="lv-LV" sz="1600" dirty="0"/>
              <a:t> līdz 496 </a:t>
            </a:r>
            <a:r>
              <a:rPr lang="lv-LV" sz="1600" i="1" dirty="0" err="1"/>
              <a:t>euro</a:t>
            </a:r>
            <a:r>
              <a:rPr lang="lv-LV" sz="1600" dirty="0"/>
              <a:t> (neto)</a:t>
            </a:r>
          </a:p>
          <a:p>
            <a:r>
              <a:rPr lang="lv-LV" sz="1600" dirty="0"/>
              <a:t>28% personu oficiāli saņem līdz no 496 </a:t>
            </a:r>
            <a:r>
              <a:rPr lang="lv-LV" sz="1600" i="1" dirty="0" err="1"/>
              <a:t>euro</a:t>
            </a:r>
            <a:r>
              <a:rPr lang="lv-LV" sz="1600" dirty="0"/>
              <a:t> līdz 978 </a:t>
            </a:r>
            <a:r>
              <a:rPr lang="lv-LV" sz="1600" i="1" dirty="0" err="1"/>
              <a:t>euro</a:t>
            </a:r>
            <a:r>
              <a:rPr lang="lv-LV" sz="1600" dirty="0"/>
              <a:t> (neto)</a:t>
            </a:r>
          </a:p>
          <a:p>
            <a:r>
              <a:rPr lang="lv-LV" sz="1600" dirty="0"/>
              <a:t>11% personu atalgojums ir virs 978 </a:t>
            </a:r>
            <a:r>
              <a:rPr lang="lv-LV" sz="1600" i="1" dirty="0" err="1"/>
              <a:t>euro</a:t>
            </a:r>
            <a:r>
              <a:rPr lang="lv-LV" sz="1600" dirty="0"/>
              <a:t> (neto)</a:t>
            </a:r>
            <a:endParaRPr lang="lv-LV" dirty="0"/>
          </a:p>
        </p:txBody>
      </p:sp>
    </p:spTree>
    <p:extLst>
      <p:ext uri="{BB962C8B-B14F-4D97-AF65-F5344CB8AC3E}">
        <p14:creationId xmlns:p14="http://schemas.microsoft.com/office/powerpoint/2010/main" val="2530576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3097" y="381000"/>
            <a:ext cx="6523703" cy="1036642"/>
          </a:xfrm>
        </p:spPr>
        <p:txBody>
          <a:bodyPr>
            <a:noAutofit/>
          </a:bodyPr>
          <a:lstStyle/>
          <a:p>
            <a:pPr algn="ctr"/>
            <a:r>
              <a:rPr lang="lv-LV" sz="2800" dirty="0">
                <a:latin typeface="+mn-lt"/>
              </a:rPr>
              <a:t>Strīdu izskatīšanas kārtība (prasības par īres maksas parādu)</a:t>
            </a:r>
            <a:br>
              <a:rPr lang="lv-LV" sz="2800" dirty="0">
                <a:latin typeface="+mn-lt"/>
              </a:rPr>
            </a:br>
            <a:endParaRPr lang="lv-LV" sz="2800" dirty="0">
              <a:latin typeface="+mn-lt"/>
            </a:endParaRPr>
          </a:p>
        </p:txBody>
      </p:sp>
      <p:sp>
        <p:nvSpPr>
          <p:cNvPr id="6" name="Slide Number Placeholder 5"/>
          <p:cNvSpPr>
            <a:spLocks noGrp="1"/>
          </p:cNvSpPr>
          <p:nvPr>
            <p:ph type="sldNum" sz="quarter" idx="13"/>
          </p:nvPr>
        </p:nvSpPr>
        <p:spPr>
          <a:xfrm>
            <a:off x="8396748" y="6324600"/>
            <a:ext cx="442452" cy="304800"/>
          </a:xfrm>
        </p:spPr>
        <p:txBody>
          <a:bodyPr/>
          <a:lstStyle/>
          <a:p>
            <a:fld id="{F2C0D016-9A93-4D33-9255-09B9471B6317}" type="slidenum">
              <a:rPr lang="en-US" altLang="lv-LV" smtClean="0"/>
              <a:pPr/>
              <a:t>6</a:t>
            </a:fld>
            <a:endParaRPr lang="en-US" altLang="lv-LV" dirty="0"/>
          </a:p>
        </p:txBody>
      </p:sp>
      <p:graphicFrame>
        <p:nvGraphicFramePr>
          <p:cNvPr id="7" name="Chart 6">
            <a:extLst>
              <a:ext uri="{FF2B5EF4-FFF2-40B4-BE49-F238E27FC236}">
                <a16:creationId xmlns:a16="http://schemas.microsoft.com/office/drawing/2014/main" xmlns="" id="{17E001D5-9F8D-4A38-BDD1-A2BFA8FBCF24}"/>
              </a:ext>
            </a:extLst>
          </p:cNvPr>
          <p:cNvGraphicFramePr/>
          <p:nvPr>
            <p:extLst/>
          </p:nvPr>
        </p:nvGraphicFramePr>
        <p:xfrm>
          <a:off x="83574" y="167523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xmlns="" id="{D96F0B56-B368-4D2C-A2BF-486F08A4D499}"/>
              </a:ext>
            </a:extLst>
          </p:cNvPr>
          <p:cNvGraphicFramePr/>
          <p:nvPr>
            <p:extLst/>
          </p:nvPr>
        </p:nvGraphicFramePr>
        <p:xfrm>
          <a:off x="4655574" y="1675230"/>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0" name="Rectangle 9"/>
          <p:cNvSpPr/>
          <p:nvPr/>
        </p:nvSpPr>
        <p:spPr>
          <a:xfrm>
            <a:off x="293297" y="4612464"/>
            <a:ext cx="8460658" cy="646331"/>
          </a:xfrm>
          <a:prstGeom prst="rect">
            <a:avLst/>
          </a:prstGeom>
        </p:spPr>
        <p:txBody>
          <a:bodyPr wrap="square">
            <a:spAutoFit/>
          </a:bodyPr>
          <a:lstStyle/>
          <a:p>
            <a:pPr algn="just">
              <a:spcAft>
                <a:spcPts val="0"/>
              </a:spcAft>
            </a:pPr>
            <a:r>
              <a:rPr lang="lv-LV" sz="1800" b="1" dirty="0">
                <a:ea typeface="Calibri" panose="020F0502020204030204" pitchFamily="34" charset="0"/>
                <a:cs typeface="Times New Roman" panose="02020603050405020304" pitchFamily="18" charset="0"/>
              </a:rPr>
              <a:t>Šobrīd: </a:t>
            </a:r>
            <a:r>
              <a:rPr lang="lv-LV" sz="1800" dirty="0">
                <a:ea typeface="Calibri" panose="020F0502020204030204" pitchFamily="34" charset="0"/>
                <a:cs typeface="Times New Roman" panose="02020603050405020304" pitchFamily="18" charset="0"/>
              </a:rPr>
              <a:t>Vidējais tiesvedības ilgums 1.un 2.instancē lielākajam īpatsvaram izskatāmo lietu -  aptuveni 2 gadi (bez personu izlikšanas no dzīvojamām telpām)</a:t>
            </a:r>
            <a:endParaRPr lang="lv-LV" sz="2000" dirty="0">
              <a:ea typeface="Calibri" panose="020F0502020204030204" pitchFamily="34" charset="0"/>
              <a:cs typeface="Times New Roman" panose="02020603050405020304" pitchFamily="18" charset="0"/>
            </a:endParaRPr>
          </a:p>
        </p:txBody>
      </p:sp>
      <p:sp>
        <p:nvSpPr>
          <p:cNvPr id="9" name="Rectangle 8"/>
          <p:cNvSpPr/>
          <p:nvPr/>
        </p:nvSpPr>
        <p:spPr>
          <a:xfrm>
            <a:off x="293297" y="6400651"/>
            <a:ext cx="4572000" cy="276999"/>
          </a:xfrm>
          <a:prstGeom prst="rect">
            <a:avLst/>
          </a:prstGeom>
        </p:spPr>
        <p:txBody>
          <a:bodyPr>
            <a:spAutoFit/>
          </a:bodyPr>
          <a:lstStyle/>
          <a:p>
            <a:pPr>
              <a:spcAft>
                <a:spcPts val="0"/>
              </a:spcAft>
            </a:pPr>
            <a:r>
              <a:rPr lang="lv-LV" sz="1200" i="1" dirty="0">
                <a:ea typeface="Times New Roman" panose="02020603050405020304" pitchFamily="18" charset="0"/>
              </a:rPr>
              <a:t>Avots: </a:t>
            </a:r>
            <a:r>
              <a:rPr lang="lv-LV" sz="1200" i="1" dirty="0"/>
              <a:t>Tiesu informācijas sistēmas</a:t>
            </a:r>
            <a:r>
              <a:rPr lang="en-US" sz="1200" i="1" dirty="0"/>
              <a:t> </a:t>
            </a:r>
            <a:r>
              <a:rPr lang="en-US" sz="1200" i="1" dirty="0" err="1"/>
              <a:t>dati</a:t>
            </a:r>
            <a:endParaRPr lang="en-GB" sz="1200" i="1" dirty="0">
              <a:ea typeface="Times New Roman" panose="02020603050405020304" pitchFamily="18" charset="0"/>
            </a:endParaRPr>
          </a:p>
        </p:txBody>
      </p:sp>
    </p:spTree>
    <p:extLst>
      <p:ext uri="{BB962C8B-B14F-4D97-AF65-F5344CB8AC3E}">
        <p14:creationId xmlns:p14="http://schemas.microsoft.com/office/powerpoint/2010/main" val="2290116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8632" y="381000"/>
            <a:ext cx="6522112" cy="1036642"/>
          </a:xfrm>
        </p:spPr>
        <p:txBody>
          <a:bodyPr/>
          <a:lstStyle/>
          <a:p>
            <a:pPr algn="just"/>
            <a:r>
              <a:rPr lang="lv-LV" dirty="0">
                <a:latin typeface="+mn-lt"/>
              </a:rPr>
              <a:t>Publiskie ieguldījumi mājokļu pieejamībai OECD dalībvalstīs</a:t>
            </a:r>
          </a:p>
        </p:txBody>
      </p:sp>
      <p:sp>
        <p:nvSpPr>
          <p:cNvPr id="6" name="Slide Number Placeholder 5"/>
          <p:cNvSpPr>
            <a:spLocks noGrp="1"/>
          </p:cNvSpPr>
          <p:nvPr>
            <p:ph type="sldNum" sz="quarter" idx="13"/>
          </p:nvPr>
        </p:nvSpPr>
        <p:spPr>
          <a:xfrm>
            <a:off x="8360744" y="6324600"/>
            <a:ext cx="478456" cy="304800"/>
          </a:xfrm>
        </p:spPr>
        <p:txBody>
          <a:bodyPr/>
          <a:lstStyle/>
          <a:p>
            <a:fld id="{0E466ADA-D24F-4538-A237-D6F0255529BA}" type="slidenum">
              <a:rPr lang="en-US" altLang="lv-LV" smtClean="0"/>
              <a:pPr/>
              <a:t>7</a:t>
            </a:fld>
            <a:endParaRPr lang="en-US" altLang="lv-LV"/>
          </a:p>
        </p:txBody>
      </p:sp>
      <p:sp>
        <p:nvSpPr>
          <p:cNvPr id="8" name="Rectangle 7"/>
          <p:cNvSpPr/>
          <p:nvPr/>
        </p:nvSpPr>
        <p:spPr>
          <a:xfrm>
            <a:off x="436228" y="6139934"/>
            <a:ext cx="7499758" cy="369332"/>
          </a:xfrm>
          <a:prstGeom prst="rect">
            <a:avLst/>
          </a:prstGeom>
        </p:spPr>
        <p:txBody>
          <a:bodyPr wrap="square">
            <a:spAutoFit/>
          </a:bodyPr>
          <a:lstStyle/>
          <a:p>
            <a:pPr marL="762000" lvl="1" indent="0" algn="just">
              <a:spcAft>
                <a:spcPts val="600"/>
              </a:spcAft>
            </a:pPr>
            <a:r>
              <a:rPr lang="lv-LV" sz="1800" dirty="0"/>
              <a:t>Latvijā 2% no IKP ir 500 000 000 </a:t>
            </a:r>
            <a:r>
              <a:rPr lang="lv-LV" sz="1800" i="1" dirty="0" err="1"/>
              <a:t>euro</a:t>
            </a:r>
            <a:r>
              <a:rPr lang="lv-LV" sz="1800" dirty="0"/>
              <a:t> </a:t>
            </a:r>
          </a:p>
        </p:txBody>
      </p:sp>
      <p:pic>
        <p:nvPicPr>
          <p:cNvPr id="3" name="Picture 2"/>
          <p:cNvPicPr>
            <a:picLocks noChangeAspect="1"/>
          </p:cNvPicPr>
          <p:nvPr/>
        </p:nvPicPr>
        <p:blipFill>
          <a:blip r:embed="rId2"/>
          <a:stretch>
            <a:fillRect/>
          </a:stretch>
        </p:blipFill>
        <p:spPr>
          <a:xfrm>
            <a:off x="983226" y="1399056"/>
            <a:ext cx="7551174" cy="4574799"/>
          </a:xfrm>
          <a:prstGeom prst="rect">
            <a:avLst/>
          </a:prstGeom>
        </p:spPr>
      </p:pic>
    </p:spTree>
    <p:extLst>
      <p:ext uri="{BB962C8B-B14F-4D97-AF65-F5344CB8AC3E}">
        <p14:creationId xmlns:p14="http://schemas.microsoft.com/office/powerpoint/2010/main" val="4266085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4761" y="2509024"/>
            <a:ext cx="7084741" cy="1450580"/>
          </a:xfrm>
        </p:spPr>
        <p:txBody>
          <a:bodyPr>
            <a:normAutofit/>
          </a:bodyPr>
          <a:lstStyle/>
          <a:p>
            <a:pPr algn="ctr"/>
            <a:r>
              <a:rPr lang="lv-LV" sz="3600" dirty="0">
                <a:latin typeface="+mj-lt"/>
              </a:rPr>
              <a:t>Sekas</a:t>
            </a:r>
            <a:r>
              <a:rPr lang="lv-LV" dirty="0">
                <a:latin typeface="+mj-lt"/>
              </a:rPr>
              <a:t/>
            </a:r>
            <a:br>
              <a:rPr lang="lv-LV" dirty="0">
                <a:latin typeface="+mj-lt"/>
              </a:rPr>
            </a:br>
            <a:endParaRPr lang="lv-LV" sz="2200" dirty="0">
              <a:latin typeface="+mj-lt"/>
            </a:endParaRPr>
          </a:p>
        </p:txBody>
      </p:sp>
      <p:sp>
        <p:nvSpPr>
          <p:cNvPr id="6" name="Slide Number Placeholder 5"/>
          <p:cNvSpPr>
            <a:spLocks noGrp="1"/>
          </p:cNvSpPr>
          <p:nvPr>
            <p:ph type="sldNum" sz="quarter" idx="13"/>
          </p:nvPr>
        </p:nvSpPr>
        <p:spPr>
          <a:xfrm>
            <a:off x="8405769" y="6324600"/>
            <a:ext cx="433431" cy="304800"/>
          </a:xfrm>
        </p:spPr>
        <p:txBody>
          <a:bodyPr/>
          <a:lstStyle/>
          <a:p>
            <a:fld id="{0E466ADA-D24F-4538-A237-D6F0255529BA}" type="slidenum">
              <a:rPr lang="en-US" altLang="lv-LV" smtClean="0"/>
              <a:pPr/>
              <a:t>8</a:t>
            </a:fld>
            <a:endParaRPr lang="en-US" altLang="lv-LV" dirty="0"/>
          </a:p>
        </p:txBody>
      </p:sp>
    </p:spTree>
    <p:extLst>
      <p:ext uri="{BB962C8B-B14F-4D97-AF65-F5344CB8AC3E}">
        <p14:creationId xmlns:p14="http://schemas.microsoft.com/office/powerpoint/2010/main" val="613849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13"/>
          <p:cNvGraphicFramePr>
            <a:graphicFrameLocks/>
          </p:cNvGraphicFramePr>
          <p:nvPr>
            <p:extLst/>
          </p:nvPr>
        </p:nvGraphicFramePr>
        <p:xfrm>
          <a:off x="4728629" y="2269892"/>
          <a:ext cx="4415371" cy="311849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1776364" y="413160"/>
            <a:ext cx="6807199" cy="1036642"/>
          </a:xfrm>
        </p:spPr>
        <p:txBody>
          <a:bodyPr>
            <a:normAutofit/>
          </a:bodyPr>
          <a:lstStyle/>
          <a:p>
            <a:pPr algn="ctr"/>
            <a:r>
              <a:rPr lang="lv-LV" sz="2800" dirty="0">
                <a:latin typeface="+mj-lt"/>
              </a:rPr>
              <a:t>Jaunu daudzdzīvokļu ēku būvniecība</a:t>
            </a:r>
            <a:endParaRPr lang="en-US" sz="2800" dirty="0">
              <a:latin typeface="+mj-lt"/>
            </a:endParaRPr>
          </a:p>
        </p:txBody>
      </p:sp>
      <p:graphicFrame>
        <p:nvGraphicFramePr>
          <p:cNvPr id="13" name="Chart 12"/>
          <p:cNvGraphicFramePr>
            <a:graphicFrameLocks/>
          </p:cNvGraphicFramePr>
          <p:nvPr>
            <p:extLst/>
          </p:nvPr>
        </p:nvGraphicFramePr>
        <p:xfrm>
          <a:off x="1" y="2269892"/>
          <a:ext cx="4615232" cy="3118490"/>
        </p:xfrm>
        <a:graphic>
          <a:graphicData uri="http://schemas.openxmlformats.org/drawingml/2006/chart">
            <c:chart xmlns:c="http://schemas.openxmlformats.org/drawingml/2006/chart" xmlns:r="http://schemas.openxmlformats.org/officeDocument/2006/relationships" r:id="rId4"/>
          </a:graphicData>
        </a:graphic>
      </p:graphicFrame>
      <p:sp>
        <p:nvSpPr>
          <p:cNvPr id="15" name="Text Placeholder 3"/>
          <p:cNvSpPr>
            <a:spLocks noGrp="1"/>
          </p:cNvSpPr>
          <p:nvPr>
            <p:ph type="body" sz="quarter" idx="10"/>
          </p:nvPr>
        </p:nvSpPr>
        <p:spPr>
          <a:xfrm>
            <a:off x="812549" y="1944311"/>
            <a:ext cx="3556503" cy="298090"/>
          </a:xfrm>
        </p:spPr>
        <p:txBody>
          <a:bodyPr>
            <a:noAutofit/>
          </a:bodyPr>
          <a:lstStyle/>
          <a:p>
            <a:pPr algn="ctr"/>
            <a:r>
              <a:rPr lang="en-US" sz="1400" b="1" dirty="0" err="1">
                <a:latin typeface="+mn-lt"/>
              </a:rPr>
              <a:t>Uzbūvēto</a:t>
            </a:r>
            <a:r>
              <a:rPr lang="en-US" sz="1400" b="1" dirty="0">
                <a:latin typeface="+mn-lt"/>
              </a:rPr>
              <a:t> </a:t>
            </a:r>
            <a:r>
              <a:rPr lang="en-US" sz="1400" b="1" dirty="0" err="1">
                <a:latin typeface="+mn-lt"/>
              </a:rPr>
              <a:t>dzīvokļu</a:t>
            </a:r>
            <a:r>
              <a:rPr lang="en-US" sz="1400" b="1" dirty="0">
                <a:latin typeface="+mn-lt"/>
              </a:rPr>
              <a:t> </a:t>
            </a:r>
            <a:r>
              <a:rPr lang="en-US" sz="1400" b="1" dirty="0" err="1">
                <a:latin typeface="+mn-lt"/>
              </a:rPr>
              <a:t>skaits</a:t>
            </a:r>
            <a:endParaRPr lang="en-US" sz="1400" i="1" dirty="0">
              <a:latin typeface="+mn-lt"/>
            </a:endParaRPr>
          </a:p>
        </p:txBody>
      </p:sp>
      <p:sp>
        <p:nvSpPr>
          <p:cNvPr id="16" name="Text Placeholder 3"/>
          <p:cNvSpPr>
            <a:spLocks noGrp="1"/>
          </p:cNvSpPr>
          <p:nvPr>
            <p:ph type="body" sz="quarter" idx="10"/>
          </p:nvPr>
        </p:nvSpPr>
        <p:spPr>
          <a:xfrm>
            <a:off x="5418145" y="1787244"/>
            <a:ext cx="3556503" cy="490802"/>
          </a:xfrm>
        </p:spPr>
        <p:txBody>
          <a:bodyPr>
            <a:noAutofit/>
          </a:bodyPr>
          <a:lstStyle/>
          <a:p>
            <a:pPr algn="ctr">
              <a:lnSpc>
                <a:spcPct val="110000"/>
              </a:lnSpc>
            </a:pPr>
            <a:r>
              <a:rPr lang="en-US" sz="1400" b="1" dirty="0" err="1">
                <a:latin typeface="+mn-lt"/>
              </a:rPr>
              <a:t>Uzbūvētās</a:t>
            </a:r>
            <a:r>
              <a:rPr lang="en-US" sz="1400" b="1" dirty="0">
                <a:latin typeface="+mn-lt"/>
              </a:rPr>
              <a:t> </a:t>
            </a:r>
            <a:r>
              <a:rPr lang="en-US" sz="1400" b="1" dirty="0" err="1">
                <a:latin typeface="+mn-lt"/>
              </a:rPr>
              <a:t>jaunās</a:t>
            </a:r>
            <a:r>
              <a:rPr lang="en-US" sz="1400" b="1" dirty="0">
                <a:latin typeface="+mn-lt"/>
              </a:rPr>
              <a:t> </a:t>
            </a:r>
            <a:r>
              <a:rPr lang="en-US" sz="1400" b="1" dirty="0" err="1">
                <a:latin typeface="+mn-lt"/>
              </a:rPr>
              <a:t>dzīvojamās</a:t>
            </a:r>
            <a:r>
              <a:rPr lang="en-US" sz="1400" b="1" dirty="0">
                <a:latin typeface="+mn-lt"/>
              </a:rPr>
              <a:t> </a:t>
            </a:r>
            <a:r>
              <a:rPr lang="en-US" sz="1400" b="1" dirty="0" err="1">
                <a:latin typeface="+mn-lt"/>
              </a:rPr>
              <a:t>ēkas</a:t>
            </a:r>
            <a:r>
              <a:rPr lang="en-US" sz="1400" b="1" dirty="0">
                <a:latin typeface="+mn-lt"/>
              </a:rPr>
              <a:t>,</a:t>
            </a:r>
            <a:r>
              <a:rPr lang="en-US" sz="1400" b="1" dirty="0">
                <a:solidFill>
                  <a:srgbClr val="000000"/>
                </a:solidFill>
                <a:latin typeface="+mn-lt"/>
              </a:rPr>
              <a:t> </a:t>
            </a:r>
          </a:p>
          <a:p>
            <a:pPr algn="ctr">
              <a:lnSpc>
                <a:spcPct val="110000"/>
              </a:lnSpc>
            </a:pPr>
            <a:r>
              <a:rPr lang="en-US" sz="1400" b="1" dirty="0" err="1">
                <a:solidFill>
                  <a:srgbClr val="000000"/>
                </a:solidFill>
                <a:latin typeface="+mn-lt"/>
              </a:rPr>
              <a:t>tūkst</a:t>
            </a:r>
            <a:r>
              <a:rPr lang="en-US" sz="1400" b="1" dirty="0">
                <a:solidFill>
                  <a:srgbClr val="000000"/>
                </a:solidFill>
                <a:latin typeface="+mn-lt"/>
              </a:rPr>
              <a:t>. m² </a:t>
            </a:r>
            <a:r>
              <a:rPr lang="en-US" sz="1400" b="1" dirty="0" err="1">
                <a:solidFill>
                  <a:srgbClr val="000000"/>
                </a:solidFill>
                <a:latin typeface="+mn-lt"/>
              </a:rPr>
              <a:t>kopējā</a:t>
            </a:r>
            <a:r>
              <a:rPr lang="en-US" sz="1400" b="1" dirty="0">
                <a:solidFill>
                  <a:srgbClr val="000000"/>
                </a:solidFill>
                <a:latin typeface="+mn-lt"/>
              </a:rPr>
              <a:t> </a:t>
            </a:r>
            <a:r>
              <a:rPr lang="en-US" sz="1400" b="1" dirty="0" err="1">
                <a:solidFill>
                  <a:srgbClr val="000000"/>
                </a:solidFill>
                <a:latin typeface="+mn-lt"/>
              </a:rPr>
              <a:t>platība</a:t>
            </a:r>
            <a:endParaRPr lang="en-US" sz="1400" i="1" dirty="0">
              <a:latin typeface="+mn-lt"/>
            </a:endParaRPr>
          </a:p>
        </p:txBody>
      </p:sp>
      <p:cxnSp>
        <p:nvCxnSpPr>
          <p:cNvPr id="4" name="Straight Connector 3"/>
          <p:cNvCxnSpPr/>
          <p:nvPr/>
        </p:nvCxnSpPr>
        <p:spPr>
          <a:xfrm>
            <a:off x="6629401" y="4180863"/>
            <a:ext cx="2514600"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000251" y="4342788"/>
            <a:ext cx="2728378"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93297" y="6114286"/>
            <a:ext cx="4572000" cy="276999"/>
          </a:xfrm>
          <a:prstGeom prst="rect">
            <a:avLst/>
          </a:prstGeom>
        </p:spPr>
        <p:txBody>
          <a:bodyPr>
            <a:spAutoFit/>
          </a:bodyPr>
          <a:lstStyle/>
          <a:p>
            <a:pPr>
              <a:spcAft>
                <a:spcPts val="0"/>
              </a:spcAft>
            </a:pPr>
            <a:r>
              <a:rPr lang="lv-LV" sz="1200" i="1" dirty="0">
                <a:ea typeface="Times New Roman" panose="02020603050405020304" pitchFamily="18" charset="0"/>
              </a:rPr>
              <a:t>Avots: </a:t>
            </a:r>
            <a:r>
              <a:rPr lang="en-US" sz="1200" i="1" dirty="0"/>
              <a:t>CSP </a:t>
            </a:r>
            <a:r>
              <a:rPr lang="en-US" sz="1200" i="1" dirty="0" err="1"/>
              <a:t>dati</a:t>
            </a:r>
            <a:endParaRPr lang="en-GB" sz="1200" i="1" dirty="0">
              <a:ea typeface="Times New Roman" panose="02020603050405020304" pitchFamily="18" charset="0"/>
            </a:endParaRPr>
          </a:p>
        </p:txBody>
      </p:sp>
    </p:spTree>
    <p:extLst>
      <p:ext uri="{BB962C8B-B14F-4D97-AF65-F5344CB8AC3E}">
        <p14:creationId xmlns:p14="http://schemas.microsoft.com/office/powerpoint/2010/main" val="2058227819"/>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Prezentacija_LV</Template>
  <TotalTime>312</TotalTime>
  <Words>1615</Words>
  <Application>Microsoft Office PowerPoint</Application>
  <PresentationFormat>On-screen Show (4:3)</PresentationFormat>
  <Paragraphs>345</Paragraphs>
  <Slides>28</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ＭＳ Ｐゴシック</vt:lpstr>
      <vt:lpstr>Arial</vt:lpstr>
      <vt:lpstr>Calibri</vt:lpstr>
      <vt:lpstr>Times New Roman</vt:lpstr>
      <vt:lpstr>Verdana</vt:lpstr>
      <vt:lpstr>Wingdings</vt:lpstr>
      <vt:lpstr>89_Prezentacija_templateLV</vt:lpstr>
      <vt:lpstr>Mājokļu politikas virzieni</vt:lpstr>
      <vt:lpstr>Mājokļi politikas uzdevumi</vt:lpstr>
      <vt:lpstr>Izaicinājumi </vt:lpstr>
      <vt:lpstr>Būtiski risināmie jautājumi mājokļu politikā</vt:lpstr>
      <vt:lpstr>PowerPoint Presentation</vt:lpstr>
      <vt:lpstr>Strīdu izskatīšanas kārtība (prasības par īres maksas parādu) </vt:lpstr>
      <vt:lpstr>Publiskie ieguldījumi mājokļu pieejamībai OECD dalībvalstīs</vt:lpstr>
      <vt:lpstr>Sekas </vt:lpstr>
      <vt:lpstr>Jaunu daudzdzīvokļu ēku būvniecība</vt:lpstr>
      <vt:lpstr>PowerPoint Presentation</vt:lpstr>
      <vt:lpstr>Sasniedzamie mērķi mājokļu politikā </vt:lpstr>
      <vt:lpstr>Sasniedzamie mērķi mājokļu politikā</vt:lpstr>
      <vt:lpstr>Esošie pasākumi mājokļu pieejamības veicināšanai </vt:lpstr>
      <vt:lpstr>Garantijas mājokļa iegādes pirmās iemaksas mazināšanai </vt:lpstr>
      <vt:lpstr>Garantijas mājokļa iegādes pirmās iemaksas mazināšanai </vt:lpstr>
      <vt:lpstr>Plānotās izmaiņas garantiju programmā no 2018.gada </vt:lpstr>
      <vt:lpstr>Potenciālie pasākumi mājokļu pieejamības veicināšanai </vt:lpstr>
      <vt:lpstr>Likumprojekta «Dzīvojamo telpu īres likums» grozījumu būtība</vt:lpstr>
      <vt:lpstr>Risināmie izaicinājumi</vt:lpstr>
      <vt:lpstr>Mājokļu pieejamības izvērtējums</vt:lpstr>
      <vt:lpstr>Mājokļu pieejamības izvērtējums no ienākumu aspekta</vt:lpstr>
      <vt:lpstr>Daudzdzīvokļu īres mājas izmaksas bez atbalsta nosacījumiem</vt:lpstr>
      <vt:lpstr>Daudzdzīvokļu īres mājas izmaksas ar atbalsta nosacījumiem</vt:lpstr>
      <vt:lpstr>Iespējamie atbalsta instrumenti mājokļa pieejamības nodrošināšanai</vt:lpstr>
      <vt:lpstr>PowerPoint Presentation</vt:lpstr>
      <vt:lpstr>Mājokļu tirgus Latvijā 2016</vt:lpstr>
      <vt:lpstr>Mājokļa sadalījums pēc īpašumtiesību statusa,  2015 (%no iedzīvotāju skaita)   Latvijā salīdzinājumā ar Eiropas valstīm ir salīdzinoši neliels īres tirgus segments</vt:lpstr>
      <vt:lpstr>Grozījumi dzīvokļa īpašuma un pārvaldīšanas regulējumā</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Likumprojekts «Dzīvojamo telpu īres likums»</dc:title>
  <dc:creator>Mārtiņš Auders</dc:creator>
  <cp:lastModifiedBy>Ilze Bolšteina</cp:lastModifiedBy>
  <cp:revision>196</cp:revision>
  <cp:lastPrinted>2017-11-28T08:25:01Z</cp:lastPrinted>
  <dcterms:created xsi:type="dcterms:W3CDTF">2016-03-23T12:41:53Z</dcterms:created>
  <dcterms:modified xsi:type="dcterms:W3CDTF">2017-11-28T12:29:38Z</dcterms:modified>
</cp:coreProperties>
</file>